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67" r:id="rId101"/>
    <p:sldId id="368" r:id="rId102"/>
    <p:sldId id="355" r:id="rId103"/>
    <p:sldId id="356" r:id="rId104"/>
    <p:sldId id="357" r:id="rId105"/>
    <p:sldId id="358" r:id="rId106"/>
    <p:sldId id="359" r:id="rId107"/>
    <p:sldId id="360" r:id="rId108"/>
    <p:sldId id="369" r:id="rId109"/>
    <p:sldId id="370" r:id="rId110"/>
    <p:sldId id="361" r:id="rId111"/>
    <p:sldId id="362" r:id="rId112"/>
    <p:sldId id="363" r:id="rId113"/>
    <p:sldId id="364" r:id="rId114"/>
    <p:sldId id="365" r:id="rId115"/>
  </p:sldIdLst>
  <p:sldSz cx="9144000" cy="6858000" type="screen4x3"/>
  <p:notesSz cx="7099300" cy="10234613"/>
  <p:embeddedFontLst>
    <p:embeddedFont>
      <p:font typeface="Noto Sans Symbols" panose="020B0604020202020204" charset="0"/>
      <p:regular r:id="rId117"/>
      <p:bold r:id="rId118"/>
    </p:embeddedFont>
    <p:embeddedFont>
      <p:font typeface="Tahoma" panose="020B0604030504040204" pitchFamily="34" charset="0"/>
      <p:regular r:id="rId119"/>
      <p:bold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6D0532-B3FB-4F55-88AF-384651DC17C8}">
  <a:tblStyle styleId="{536D0532-B3FB-4F55-88AF-384651DC17C8}"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536" y="7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sldNum" idx="12"/>
          </p:nvPr>
        </p:nvSpPr>
        <p:spPr>
          <a:xfrm>
            <a:off x="4021137" y="9721850"/>
            <a:ext cx="3067050" cy="501650"/>
          </a:xfrm>
          <a:prstGeom prst="rect">
            <a:avLst/>
          </a:prstGeom>
          <a:noFill/>
          <a:ln>
            <a:noFill/>
          </a:ln>
        </p:spPr>
        <p:txBody>
          <a:bodyPr spcFirstLastPara="1" wrap="square" lIns="99000" tIns="49675" rIns="99000" bIns="49675" anchor="b" anchorCtr="0">
            <a:noAutofit/>
          </a:bodyPr>
          <a:lstStyle/>
          <a:p>
            <a:pPr marL="0" marR="0" lvl="0" indent="0" algn="l" rtl="0">
              <a:lnSpc>
                <a:spcPct val="100000"/>
              </a:lnSpc>
              <a:spcBef>
                <a:spcPts val="0"/>
              </a:spcBef>
              <a:spcAft>
                <a:spcPts val="0"/>
              </a:spcAft>
              <a:buClr>
                <a:srgbClr val="000000"/>
              </a:buClr>
              <a:buSzPts val="3200"/>
              <a:buFont typeface="Arial"/>
              <a:buNone/>
            </a:pPr>
            <a:fld id="{00000000-1234-1234-1234-123412341234}" type="slidenum">
              <a:rPr lang="en-US" sz="3200" b="1"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4" name="Google Shape;4;n"/>
          <p:cNvSpPr/>
          <p:nvPr/>
        </p:nvSpPr>
        <p:spPr>
          <a:xfrm>
            <a:off x="0" y="0"/>
            <a:ext cx="7099300" cy="102346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5" name="Google Shape;5;n"/>
          <p:cNvSpPr/>
          <p:nvPr/>
        </p:nvSpPr>
        <p:spPr>
          <a:xfrm>
            <a:off x="0" y="0"/>
            <a:ext cx="7099300" cy="102346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6" name="Google Shape;6;n"/>
          <p:cNvSpPr/>
          <p:nvPr/>
        </p:nvSpPr>
        <p:spPr>
          <a:xfrm>
            <a:off x="0" y="0"/>
            <a:ext cx="7099300" cy="102346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7" name="Google Shape;7;n"/>
          <p:cNvSpPr/>
          <p:nvPr/>
        </p:nvSpPr>
        <p:spPr>
          <a:xfrm>
            <a:off x="0" y="0"/>
            <a:ext cx="7099300" cy="102346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8" name="Google Shape;8;n"/>
          <p:cNvSpPr/>
          <p:nvPr/>
        </p:nvSpPr>
        <p:spPr>
          <a:xfrm>
            <a:off x="0" y="0"/>
            <a:ext cx="7099300" cy="102346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9" name="Google Shape;9;n"/>
          <p:cNvSpPr/>
          <p:nvPr/>
        </p:nvSpPr>
        <p:spPr>
          <a:xfrm>
            <a:off x="0" y="0"/>
            <a:ext cx="7099300" cy="102346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10" name="Google Shape;10;n"/>
          <p:cNvSpPr/>
          <p:nvPr/>
        </p:nvSpPr>
        <p:spPr>
          <a:xfrm>
            <a:off x="0" y="0"/>
            <a:ext cx="3076575" cy="5111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11" name="Google Shape;11;n"/>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lvl1pPr marR="0" lvl="0" algn="r" rtl="0">
              <a:lnSpc>
                <a:spcPct val="100000"/>
              </a:lnSpc>
              <a:spcBef>
                <a:spcPts val="0"/>
              </a:spcBef>
              <a:spcAft>
                <a:spcPts val="0"/>
              </a:spcAft>
              <a:buClr>
                <a:srgbClr val="000000"/>
              </a:buClr>
              <a:buSzPts val="1400"/>
              <a:buFont typeface="Arial"/>
              <a:buNone/>
              <a:defRPr sz="1300" b="1"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000000"/>
                </a:solidFill>
                <a:latin typeface="Arial"/>
                <a:ea typeface="Arial"/>
                <a:cs typeface="Arial"/>
                <a:sym typeface="Arial"/>
              </a:defRPr>
            </a:lvl9pPr>
          </a:lstStyle>
          <a:p>
            <a:endParaRPr/>
          </a:p>
        </p:txBody>
      </p:sp>
      <p:sp>
        <p:nvSpPr>
          <p:cNvPr id="12" name="Google Shape;12;n"/>
          <p:cNvSpPr>
            <a:spLocks noGrp="1" noRot="1" noChangeAspect="1"/>
          </p:cNvSpPr>
          <p:nvPr>
            <p:ph type="sldImg" idx="2"/>
          </p:nvPr>
        </p:nvSpPr>
        <p:spPr>
          <a:xfrm>
            <a:off x="992187" y="768350"/>
            <a:ext cx="5105400" cy="38274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 name="Google Shape;13;n"/>
          <p:cNvSpPr txBox="1">
            <a:spLocks noGrp="1"/>
          </p:cNvSpPr>
          <p:nvPr>
            <p:ph type="body" idx="1"/>
          </p:nvPr>
        </p:nvSpPr>
        <p:spPr>
          <a:xfrm>
            <a:off x="709612" y="4860925"/>
            <a:ext cx="5670550" cy="4595812"/>
          </a:xfrm>
          <a:prstGeom prst="rect">
            <a:avLst/>
          </a:prstGeom>
          <a:noFill/>
          <a:ln>
            <a:noFill/>
          </a:ln>
        </p:spPr>
        <p:txBody>
          <a:bodyPr spcFirstLastPara="1" wrap="square" lIns="99000" tIns="49675" rIns="99000" bIns="496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n"/>
          <p:cNvSpPr/>
          <p:nvPr/>
        </p:nvSpPr>
        <p:spPr>
          <a:xfrm>
            <a:off x="0" y="9721850"/>
            <a:ext cx="3076575" cy="5111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15" name="Google Shape;15;n"/>
          <p:cNvSpPr txBox="1">
            <a:spLocks noGrp="1"/>
          </p:cNvSpPr>
          <p:nvPr>
            <p:ph type="sldNum" idx="3"/>
          </p:nvPr>
        </p:nvSpPr>
        <p:spPr>
          <a:xfrm>
            <a:off x="4021137" y="9721850"/>
            <a:ext cx="3067050" cy="501650"/>
          </a:xfrm>
          <a:prstGeom prst="rect">
            <a:avLst/>
          </a:prstGeom>
          <a:noFill/>
          <a:ln>
            <a:noFill/>
          </a:ln>
        </p:spPr>
        <p:txBody>
          <a:bodyPr spcFirstLastPara="1" wrap="square" lIns="99000" tIns="49675" rIns="99000" bIns="496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1"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3" name="Google Shape;63;p1: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64" name="Google Shape;64;p1: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173" name="Google Shape;173;p1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4" name="Google Shape;174;p10: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100: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102</a:t>
            </a:fld>
            <a:endParaRPr sz="1400" b="0"/>
          </a:p>
        </p:txBody>
      </p:sp>
      <p:sp>
        <p:nvSpPr>
          <p:cNvPr id="1029" name="Google Shape;1029;p100: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30" name="Google Shape;1030;p100: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31" name="Google Shape;1031;p100: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102</a:t>
            </a:fld>
            <a:endParaRPr sz="1400" b="0">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101: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103</a:t>
            </a:fld>
            <a:endParaRPr sz="1400" b="0"/>
          </a:p>
        </p:txBody>
      </p:sp>
      <p:sp>
        <p:nvSpPr>
          <p:cNvPr id="1037" name="Google Shape;1037;p101: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38" name="Google Shape;1038;p101: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39" name="Google Shape;1039;p101: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103</a:t>
            </a:fld>
            <a:endParaRPr sz="1400" b="0">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02: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SzPts val="1400"/>
              <a:buNone/>
            </a:pPr>
            <a:fld id="{00000000-1234-1234-1234-123412341234}" type="slidenum">
              <a:rPr lang="en-US"/>
              <a:t>104</a:t>
            </a:fld>
            <a:endParaRPr sz="1400" b="0"/>
          </a:p>
        </p:txBody>
      </p:sp>
      <p:sp>
        <p:nvSpPr>
          <p:cNvPr id="1046" name="Google Shape;1046;p102: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7" name="Google Shape;1047;p102: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48" name="Google Shape;1048;p102: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sz="1400" b="0">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03: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SzPts val="1400"/>
              <a:buNone/>
            </a:pPr>
            <a:fld id="{00000000-1234-1234-1234-123412341234}" type="slidenum">
              <a:rPr lang="en-US"/>
              <a:t>105</a:t>
            </a:fld>
            <a:endParaRPr sz="1400" b="0"/>
          </a:p>
        </p:txBody>
      </p:sp>
      <p:sp>
        <p:nvSpPr>
          <p:cNvPr id="1055" name="Google Shape;1055;p103: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6" name="Google Shape;1056;p103: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57" name="Google Shape;1057;p103: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sz="1400" b="0">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104: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106</a:t>
            </a:fld>
            <a:endParaRPr sz="1400" b="0"/>
          </a:p>
        </p:txBody>
      </p:sp>
      <p:sp>
        <p:nvSpPr>
          <p:cNvPr id="1063" name="Google Shape;1063;p104: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4" name="Google Shape;1064;p104: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65" name="Google Shape;1065;p104: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106</a:t>
            </a:fld>
            <a:endParaRPr sz="1400" b="0">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105: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107</a:t>
            </a:fld>
            <a:endParaRPr sz="1400" b="0"/>
          </a:p>
        </p:txBody>
      </p:sp>
      <p:sp>
        <p:nvSpPr>
          <p:cNvPr id="1071" name="Google Shape;1071;p105: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72" name="Google Shape;1072;p105: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73" name="Google Shape;1073;p105: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107</a:t>
            </a:fld>
            <a:endParaRPr sz="1400" b="0">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06: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110</a:t>
            </a:fld>
            <a:endParaRPr sz="1400" b="0"/>
          </a:p>
        </p:txBody>
      </p:sp>
      <p:sp>
        <p:nvSpPr>
          <p:cNvPr id="1079" name="Google Shape;1079;p106: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0" name="Google Shape;1080;p106: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p106: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110</a:t>
            </a:fld>
            <a:endParaRPr sz="1400" b="0">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107: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111</a:t>
            </a:fld>
            <a:endParaRPr sz="1400" b="0"/>
          </a:p>
        </p:txBody>
      </p:sp>
      <p:sp>
        <p:nvSpPr>
          <p:cNvPr id="1087" name="Google Shape;1087;p107: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8" name="Google Shape;1088;p107: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89" name="Google Shape;1089;p107: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111</a:t>
            </a:fld>
            <a:endParaRPr sz="1400" b="0">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08: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SzPts val="1400"/>
              <a:buNone/>
            </a:pPr>
            <a:fld id="{00000000-1234-1234-1234-123412341234}" type="slidenum">
              <a:rPr lang="en-US"/>
              <a:t>112</a:t>
            </a:fld>
            <a:endParaRPr sz="1400" b="0"/>
          </a:p>
        </p:txBody>
      </p:sp>
      <p:sp>
        <p:nvSpPr>
          <p:cNvPr id="1095" name="Google Shape;1095;p108: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6" name="Google Shape;1096;p108: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97" name="Google Shape;1097;p108: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SzPts val="1400"/>
              <a:buNone/>
            </a:pPr>
            <a:fld id="{00000000-1234-1234-1234-123412341234}" type="slidenum">
              <a:rPr lang="en-US"/>
              <a:t>112</a:t>
            </a:fld>
            <a:endParaRPr sz="1400" b="0">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09: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113</a:t>
            </a:fld>
            <a:endParaRPr sz="1400" b="0"/>
          </a:p>
        </p:txBody>
      </p:sp>
      <p:sp>
        <p:nvSpPr>
          <p:cNvPr id="1103" name="Google Shape;1103;p109: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4" name="Google Shape;1104;p109: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105" name="Google Shape;1105;p109: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113</a:t>
            </a:fld>
            <a:endParaRPr sz="1400" b="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184" name="Google Shape;184;p1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85" name="Google Shape;185;p11: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10: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SzPts val="1400"/>
              <a:buNone/>
            </a:pPr>
            <a:fld id="{00000000-1234-1234-1234-123412341234}" type="slidenum">
              <a:rPr lang="en-US"/>
              <a:t>114</a:t>
            </a:fld>
            <a:endParaRPr sz="1400" b="0"/>
          </a:p>
        </p:txBody>
      </p:sp>
      <p:sp>
        <p:nvSpPr>
          <p:cNvPr id="1111" name="Google Shape;1111;p110: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12" name="Google Shape;1112;p110: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p110: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SzPts val="1400"/>
              <a:buNone/>
            </a:pPr>
            <a:fld id="{00000000-1234-1234-1234-123412341234}" type="slidenum">
              <a:rPr lang="en-US"/>
              <a:t>114</a:t>
            </a:fld>
            <a:endParaRPr sz="1400" b="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2: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195" name="Google Shape;195;p1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96" name="Google Shape;196;p12: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08" name="Google Shape;208;p13: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209" name="Google Shape;209;p13: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18" name="Google Shape;218;p14: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219" name="Google Shape;219;p14: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30" name="Google Shape;230;p15: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38" name="Google Shape;238;p16: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239" name="Google Shape;239;p16: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49" name="Google Shape;249;p17: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55" name="Google Shape;255;p18: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65" name="Google Shape;265;p19: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266" name="Google Shape;266;p19: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0" name="Google Shape;70;p2: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71" name="Google Shape;71;p2: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6" name="Google Shape;276;p20: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82" name="Google Shape;282;p21: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88" name="Google Shape;288;p22: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94" name="Google Shape;294;p23: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00" name="Google Shape;300;p24: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301" name="Google Shape;301;p24: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12" name="Google Shape;312;p25: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313" name="Google Shape;313;p25: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22" name="Google Shape;322;p26: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323" name="Google Shape;323;p26: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36" name="Google Shape;336;p27: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337" name="Google Shape;337;p27: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8" name="Google Shape;348;p28: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349" name="Google Shape;349;p28: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9:notes"/>
          <p:cNvSpPr>
            <a:spLocks noGrp="1" noRot="1" noChangeAspect="1"/>
          </p:cNvSpPr>
          <p:nvPr>
            <p:ph type="sldImg" idx="2"/>
          </p:nvPr>
        </p:nvSpPr>
        <p:spPr>
          <a:xfrm>
            <a:off x="992188" y="768350"/>
            <a:ext cx="5111750" cy="38338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60" name="Google Shape;360;p29:notes"/>
          <p:cNvSpPr txBox="1">
            <a:spLocks noGrp="1"/>
          </p:cNvSpPr>
          <p:nvPr>
            <p:ph type="body" idx="1"/>
          </p:nvPr>
        </p:nvSpPr>
        <p:spPr>
          <a:xfrm>
            <a:off x="709612" y="4860925"/>
            <a:ext cx="5676900" cy="4602162"/>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0" name="Google Shape;80;p3: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81" name="Google Shape;81;p3: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0:notes"/>
          <p:cNvSpPr>
            <a:spLocks noGrp="1" noRot="1" noChangeAspect="1"/>
          </p:cNvSpPr>
          <p:nvPr>
            <p:ph type="sldImg" idx="2"/>
          </p:nvPr>
        </p:nvSpPr>
        <p:spPr>
          <a:xfrm>
            <a:off x="992188" y="768350"/>
            <a:ext cx="5111750" cy="38338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66" name="Google Shape;366;p30:notes"/>
          <p:cNvSpPr txBox="1">
            <a:spLocks noGrp="1"/>
          </p:cNvSpPr>
          <p:nvPr>
            <p:ph type="body" idx="1"/>
          </p:nvPr>
        </p:nvSpPr>
        <p:spPr>
          <a:xfrm>
            <a:off x="709612" y="4860925"/>
            <a:ext cx="5676900" cy="4602162"/>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1:notes"/>
          <p:cNvSpPr>
            <a:spLocks noGrp="1" noRot="1" noChangeAspect="1"/>
          </p:cNvSpPr>
          <p:nvPr>
            <p:ph type="sldImg" idx="2"/>
          </p:nvPr>
        </p:nvSpPr>
        <p:spPr>
          <a:xfrm>
            <a:off x="992188" y="768350"/>
            <a:ext cx="5111750" cy="38338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72" name="Google Shape;372;p31:notes"/>
          <p:cNvSpPr txBox="1">
            <a:spLocks noGrp="1"/>
          </p:cNvSpPr>
          <p:nvPr>
            <p:ph type="body" idx="1"/>
          </p:nvPr>
        </p:nvSpPr>
        <p:spPr>
          <a:xfrm>
            <a:off x="709612" y="4860925"/>
            <a:ext cx="5676900" cy="4602162"/>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2: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378" name="Google Shape;378;p3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79" name="Google Shape;379;p32: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3: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387" name="Google Shape;387;p3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88" name="Google Shape;388;p33: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4: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397" name="Google Shape;397;p3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98" name="Google Shape;398;p34: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5: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409" name="Google Shape;409;p3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10" name="Google Shape;410;p35: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6: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419" name="Google Shape;419;p3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20" name="Google Shape;420;p36: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7: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431" name="Google Shape;431;p3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32" name="Google Shape;432;p37: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8: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447" name="Google Shape;447;p3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48" name="Google Shape;448;p38: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9: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457" name="Google Shape;457;p3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8" name="Google Shape;458;p39: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8" name="Google Shape;98;p4: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99" name="Google Shape;99;p4: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0: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467" name="Google Shape;467;p4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68" name="Google Shape;468;p40: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1: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477" name="Google Shape;477;p4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78" name="Google Shape;478;p41: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42: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487" name="Google Shape;487;p4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88" name="Google Shape;488;p42: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3: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497" name="Google Shape;497;p4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98" name="Google Shape;498;p43: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4: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08" name="Google Shape;508;p4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09" name="Google Shape;509;p44: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5: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18" name="Google Shape;518;p4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19" name="Google Shape;519;p45: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6: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28" name="Google Shape;528;p4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9" name="Google Shape;529;p46: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7: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38" name="Google Shape;538;p4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39" name="Google Shape;539;p47: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8: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48" name="Google Shape;548;p4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49" name="Google Shape;549;p48: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9: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58" name="Google Shape;558;p4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59" name="Google Shape;559;p49: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11" name="Google Shape;111;p5: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112" name="Google Shape;112;p5: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0: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69" name="Google Shape;569;p5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70" name="Google Shape;570;p50: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1: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79" name="Google Shape;579;p5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80" name="Google Shape;580;p51: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52: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89" name="Google Shape;589;p5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90" name="Google Shape;590;p52: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53: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599" name="Google Shape;599;p5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00" name="Google Shape;600;p53: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54: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610" name="Google Shape;610;p5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11" name="Google Shape;611;p54: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55: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620" name="Google Shape;620;p5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21" name="Google Shape;621;p55: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6: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631" name="Google Shape;631;p5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32" name="Google Shape;632;p56: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57: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641" name="Google Shape;641;p5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42" name="Google Shape;642;p57: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8: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652" name="Google Shape;652;p5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53" name="Google Shape;653;p58: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9: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662" name="Google Shape;662;p5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63" name="Google Shape;663;p59: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25" name="Google Shape;125;p6: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126" name="Google Shape;126;p6: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60: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672" name="Google Shape;672;p6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73" name="Google Shape;673;p60: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61: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682" name="Google Shape;682;p6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83" name="Google Shape;683;p61: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62: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692" name="Google Shape;692;p6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93" name="Google Shape;693;p62: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3: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02" name="Google Shape;702;p6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03" name="Google Shape;703;p63: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64: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12" name="Google Shape;712;p6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13" name="Google Shape;713;p64: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65: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22" name="Google Shape;722;p6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23" name="Google Shape;723;p65: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66: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36" name="Google Shape;736;p6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37" name="Google Shape;737;p66: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67: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43" name="Google Shape;743;p6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44" name="Google Shape;744;p67: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68: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55" name="Google Shape;755;p68: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56" name="Google Shape;756;p68: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69: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62" name="Google Shape;762;p6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63" name="Google Shape;763;p69: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7" name="Google Shape;137;p7: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
        <p:nvSpPr>
          <p:cNvPr id="138" name="Google Shape;138;p7:notes"/>
          <p:cNvSpPr txBox="1"/>
          <p:nvPr/>
        </p:nvSpPr>
        <p:spPr>
          <a:xfrm>
            <a:off x="4021137" y="0"/>
            <a:ext cx="3076575" cy="511175"/>
          </a:xfrm>
          <a:prstGeom prst="rect">
            <a:avLst/>
          </a:prstGeom>
          <a:noFill/>
          <a:ln>
            <a:noFill/>
          </a:ln>
        </p:spPr>
        <p:txBody>
          <a:bodyPr spcFirstLastPara="1" wrap="square" lIns="99000" tIns="49675" rIns="99000" bIns="49675" anchor="t" anchorCtr="0">
            <a:noAutofit/>
          </a:bodyPr>
          <a:lstStyle/>
          <a:p>
            <a:pPr marL="0" marR="0" lvl="0" indent="0" algn="r"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07/18/22</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70: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74" name="Google Shape;774;p7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75" name="Google Shape;775;p70: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71: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84" name="Google Shape;784;p7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85" name="Google Shape;785;p71: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2: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794" name="Google Shape;794;p72: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95" name="Google Shape;795;p72: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73: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00" name="Google Shape;800;p73: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01" name="Google Shape;801;p73: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74: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07" name="Google Shape;807;p74: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08" name="Google Shape;808;p74: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75: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13" name="Google Shape;813;p75: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14" name="Google Shape;814;p75: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76: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21" name="Google Shape;821;p76: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22" name="Google Shape;822;p76: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77: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28" name="Google Shape;828;p77: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29" name="Google Shape;829;p77: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78: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34" name="Google Shape;834;p78: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35" name="Google Shape;835;p78: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79: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41" name="Google Shape;841;p79: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42" name="Google Shape;842;p79: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150" name="Google Shape;150;p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1" name="Google Shape;151;p8: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80: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48" name="Google Shape;848;p80: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49" name="Google Shape;849;p80: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81: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54" name="Google Shape;854;p81: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55" name="Google Shape;855;p81: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82: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60" name="Google Shape;860;p82:notes"/>
          <p:cNvSpPr>
            <a:spLocks noGrp="1" noRot="1" noChangeAspect="1"/>
          </p:cNvSpPr>
          <p:nvPr>
            <p:ph type="sldImg" idx="2"/>
          </p:nvPr>
        </p:nvSpPr>
        <p:spPr>
          <a:xfrm>
            <a:off x="992188" y="768350"/>
            <a:ext cx="5108575" cy="38306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61" name="Google Shape;861;p82:notes"/>
          <p:cNvSpPr txBox="1">
            <a:spLocks noGrp="1"/>
          </p:cNvSpPr>
          <p:nvPr>
            <p:ph type="body" idx="1"/>
          </p:nvPr>
        </p:nvSpPr>
        <p:spPr>
          <a:xfrm>
            <a:off x="709612" y="4860925"/>
            <a:ext cx="5673725" cy="459898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83: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66" name="Google Shape;866;p8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67" name="Google Shape;867;p83: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84: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78" name="Google Shape;878;p8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79" name="Google Shape;879;p84: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85: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88" name="Google Shape;888;p8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89" name="Google Shape;889;p85: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86: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898" name="Google Shape;898;p8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99" name="Google Shape;899;p86: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87: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909" name="Google Shape;909;p8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10" name="Google Shape;910;p87: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88: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921" name="Google Shape;921;p8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22" name="Google Shape;922;p88: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89: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933" name="Google Shape;933;p8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34" name="Google Shape;934;p89: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162" name="Google Shape;162;p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3" name="Google Shape;163;p9: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90: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947" name="Google Shape;947;p9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48" name="Google Shape;948;p90: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1:notes"/>
          <p:cNvSpPr txBox="1">
            <a:spLocks noGrp="1"/>
          </p:cNvSpPr>
          <p:nvPr>
            <p:ph type="dt" idx="10"/>
          </p:nvPr>
        </p:nvSpPr>
        <p:spPr>
          <a:xfrm>
            <a:off x="4021137" y="0"/>
            <a:ext cx="3067050" cy="50165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957" name="Google Shape;957;p9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58" name="Google Shape;958;p91:notes"/>
          <p:cNvSpPr txBox="1">
            <a:spLocks noGrp="1"/>
          </p:cNvSpPr>
          <p:nvPr>
            <p:ph type="body" idx="1"/>
          </p:nvPr>
        </p:nvSpPr>
        <p:spPr>
          <a:xfrm>
            <a:off x="709612" y="4860925"/>
            <a:ext cx="5680075" cy="4605337"/>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92:notes"/>
          <p:cNvSpPr txBox="1">
            <a:spLocks noGrp="1"/>
          </p:cNvSpPr>
          <p:nvPr>
            <p:ph type="dt" idx="10"/>
          </p:nvPr>
        </p:nvSpPr>
        <p:spPr>
          <a:xfrm>
            <a:off x="4021137" y="0"/>
            <a:ext cx="3067200" cy="501600"/>
          </a:xfrm>
          <a:prstGeom prst="rect">
            <a:avLst/>
          </a:prstGeom>
          <a:noFill/>
          <a:ln>
            <a:noFill/>
          </a:ln>
        </p:spPr>
        <p:txBody>
          <a:bodyPr spcFirstLastPara="1" wrap="square" lIns="99000" tIns="49675" rIns="99000" bIns="49675" anchor="t" anchorCtr="0">
            <a:noAutofit/>
          </a:bodyPr>
          <a:lstStyle/>
          <a:p>
            <a:pPr marL="0" lvl="0" indent="0" algn="r" rtl="0">
              <a:lnSpc>
                <a:spcPct val="100000"/>
              </a:lnSpc>
              <a:spcBef>
                <a:spcPts val="0"/>
              </a:spcBef>
              <a:spcAft>
                <a:spcPts val="0"/>
              </a:spcAft>
              <a:buSzPts val="1400"/>
              <a:buNone/>
            </a:pPr>
            <a:r>
              <a:rPr lang="en-US"/>
              <a:t>07/18/22</a:t>
            </a:r>
            <a:endParaRPr/>
          </a:p>
        </p:txBody>
      </p:sp>
      <p:sp>
        <p:nvSpPr>
          <p:cNvPr id="967" name="Google Shape;967;p92:notes"/>
          <p:cNvSpPr>
            <a:spLocks noGrp="1" noRot="1" noChangeAspect="1"/>
          </p:cNvSpPr>
          <p:nvPr>
            <p:ph type="sldImg" idx="2"/>
          </p:nvPr>
        </p:nvSpPr>
        <p:spPr>
          <a:xfrm>
            <a:off x="992188" y="768350"/>
            <a:ext cx="5106987" cy="38290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68" name="Google Shape;968;p92:notes"/>
          <p:cNvSpPr txBox="1">
            <a:spLocks noGrp="1"/>
          </p:cNvSpPr>
          <p:nvPr>
            <p:ph type="body" idx="1"/>
          </p:nvPr>
        </p:nvSpPr>
        <p:spPr>
          <a:xfrm>
            <a:off x="709612" y="4860925"/>
            <a:ext cx="5672100" cy="4597500"/>
          </a:xfrm>
          <a:prstGeom prst="rect">
            <a:avLst/>
          </a:prstGeom>
          <a:noFill/>
          <a:ln>
            <a:noFill/>
          </a:ln>
        </p:spPr>
        <p:txBody>
          <a:bodyPr spcFirstLastPara="1" wrap="square" lIns="99000" tIns="49675" rIns="99000" bIns="496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93: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93</a:t>
            </a:fld>
            <a:endParaRPr sz="1400" b="0"/>
          </a:p>
        </p:txBody>
      </p:sp>
      <p:sp>
        <p:nvSpPr>
          <p:cNvPr id="974" name="Google Shape;974;p93: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75" name="Google Shape;975;p93: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976" name="Google Shape;976;p93: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93</a:t>
            </a:fld>
            <a:endParaRPr sz="1400" b="0">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94: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94</a:t>
            </a:fld>
            <a:endParaRPr sz="1400" b="0"/>
          </a:p>
        </p:txBody>
      </p:sp>
      <p:sp>
        <p:nvSpPr>
          <p:cNvPr id="983" name="Google Shape;983;p94: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94: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985" name="Google Shape;985;p94: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94</a:t>
            </a:fld>
            <a:endParaRPr sz="1400" b="0">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95: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95</a:t>
            </a:fld>
            <a:endParaRPr sz="1400" b="0"/>
          </a:p>
        </p:txBody>
      </p:sp>
      <p:sp>
        <p:nvSpPr>
          <p:cNvPr id="992" name="Google Shape;992;p95: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93" name="Google Shape;993;p95: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994" name="Google Shape;994;p95: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95</a:t>
            </a:fld>
            <a:endParaRPr sz="1400" b="0">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96: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96</a:t>
            </a:fld>
            <a:endParaRPr sz="1400" b="0"/>
          </a:p>
        </p:txBody>
      </p:sp>
      <p:sp>
        <p:nvSpPr>
          <p:cNvPr id="1000" name="Google Shape;1000;p96: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01" name="Google Shape;1001;p96: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02" name="Google Shape;1002;p96: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96</a:t>
            </a:fld>
            <a:endParaRPr sz="1400" b="0">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97: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97</a:t>
            </a:fld>
            <a:endParaRPr sz="1400" b="0"/>
          </a:p>
        </p:txBody>
      </p:sp>
      <p:sp>
        <p:nvSpPr>
          <p:cNvPr id="1008" name="Google Shape;1008;p97: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09" name="Google Shape;1009;p97: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10" name="Google Shape;1010;p97: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97</a:t>
            </a:fld>
            <a:endParaRPr sz="1400" b="0">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98: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SzPts val="1400"/>
              <a:buNone/>
            </a:pPr>
            <a:fld id="{00000000-1234-1234-1234-123412341234}" type="slidenum">
              <a:rPr lang="en-US"/>
              <a:t>98</a:t>
            </a:fld>
            <a:endParaRPr sz="1400" b="0"/>
          </a:p>
        </p:txBody>
      </p:sp>
      <p:sp>
        <p:nvSpPr>
          <p:cNvPr id="1015" name="Google Shape;1015;p98: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6" name="Google Shape;1016;p98: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17" name="Google Shape;1017;p98: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sz="1400" b="0">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99:notes"/>
          <p:cNvSpPr txBox="1">
            <a:spLocks noGrp="1"/>
          </p:cNvSpPr>
          <p:nvPr>
            <p:ph type="sldNum" idx="12"/>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99</a:t>
            </a:fld>
            <a:endParaRPr sz="1400" b="0"/>
          </a:p>
        </p:txBody>
      </p:sp>
      <p:sp>
        <p:nvSpPr>
          <p:cNvPr id="1022" name="Google Shape;1022;p99:notes"/>
          <p:cNvSpPr>
            <a:spLocks noGrp="1" noRot="1" noChangeAspect="1"/>
          </p:cNvSpPr>
          <p:nvPr>
            <p:ph type="sldImg" idx="2"/>
          </p:nvPr>
        </p:nvSpPr>
        <p:spPr>
          <a:xfrm>
            <a:off x="993775" y="768350"/>
            <a:ext cx="5102225" cy="3827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23" name="Google Shape;1023;p99:notes"/>
          <p:cNvSpPr txBox="1">
            <a:spLocks noGrp="1"/>
          </p:cNvSpPr>
          <p:nvPr>
            <p:ph type="body" idx="1"/>
          </p:nvPr>
        </p:nvSpPr>
        <p:spPr>
          <a:xfrm>
            <a:off x="709612" y="4860925"/>
            <a:ext cx="5670600" cy="4595700"/>
          </a:xfrm>
          <a:prstGeom prst="rect">
            <a:avLst/>
          </a:prstGeom>
          <a:noFill/>
          <a:ln>
            <a:noFill/>
          </a:ln>
        </p:spPr>
        <p:txBody>
          <a:bodyPr spcFirstLastPara="1" wrap="square" lIns="99000" tIns="49675" rIns="99000" bIns="49675" anchor="t" anchorCtr="0">
            <a:noAutofit/>
          </a:bodyPr>
          <a:lstStyle/>
          <a:p>
            <a:pPr marL="0" lvl="0" indent="0" algn="l" rtl="0">
              <a:lnSpc>
                <a:spcPct val="100000"/>
              </a:lnSpc>
              <a:spcBef>
                <a:spcPts val="0"/>
              </a:spcBef>
              <a:spcAft>
                <a:spcPts val="0"/>
              </a:spcAft>
              <a:buSzPts val="1400"/>
              <a:buNone/>
            </a:pPr>
            <a:endParaRPr/>
          </a:p>
        </p:txBody>
      </p:sp>
      <p:sp>
        <p:nvSpPr>
          <p:cNvPr id="1024" name="Google Shape;1024;p99:notes"/>
          <p:cNvSpPr txBox="1">
            <a:spLocks noGrp="1"/>
          </p:cNvSpPr>
          <p:nvPr>
            <p:ph type="sldNum" idx="3"/>
          </p:nvPr>
        </p:nvSpPr>
        <p:spPr>
          <a:xfrm>
            <a:off x="4021137" y="9721850"/>
            <a:ext cx="3067200" cy="501600"/>
          </a:xfrm>
          <a:prstGeom prst="rect">
            <a:avLst/>
          </a:prstGeom>
          <a:noFill/>
          <a:ln>
            <a:noFill/>
          </a:ln>
        </p:spPr>
        <p:txBody>
          <a:bodyPr spcFirstLastPara="1" wrap="square" lIns="99000" tIns="49675" rIns="99000" bIns="49675" anchor="b" anchorCtr="0">
            <a:noAutofit/>
          </a:bodyPr>
          <a:lstStyle/>
          <a:p>
            <a:pPr marL="0" lvl="0" indent="0" algn="r" rtl="0">
              <a:lnSpc>
                <a:spcPct val="100000"/>
              </a:lnSpc>
              <a:spcBef>
                <a:spcPts val="0"/>
              </a:spcBef>
              <a:spcAft>
                <a:spcPts val="0"/>
              </a:spcAft>
              <a:buClr>
                <a:srgbClr val="000000"/>
              </a:buClr>
              <a:buSzPts val="1300"/>
              <a:buFont typeface="Times New Roman"/>
              <a:buNone/>
            </a:pPr>
            <a:fld id="{00000000-1234-1234-1234-123412341234}" type="slidenum">
              <a:rPr lang="en-US"/>
              <a:t>99</a:t>
            </a:fld>
            <a:endParaRPr sz="1400" b="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6" name="Google Shape;56;p1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9" name="Google Shape;59;p12"/>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0" name="Google Shape;60;p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4" name="Google Shape;24;p3"/>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 name="Google Shape;25;p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4"/>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2" name="Google Shape;32;p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6"/>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6"/>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 name="Google Shape;37;p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p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3" name="Google Shape;43;p8"/>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4" name="Google Shape;44;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7" name="Google Shape;47;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10"/>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0"/>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1" name="Google Shape;51;p10"/>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2" name="Google Shape;52;p10"/>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3" name="Google Shape;53;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8" name="Google Shape;18;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9" name="Google Shape;19;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ideo" Target="https://www.youtube.com/embed/1z0ULvg_pW8?feature=oembed"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ideo" Target="https://www.youtube.com/embed/vv4y_uOneC0?feature=oembed"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ecomputernotes.com/fundamental/information-technology/what-do-you-mean-by-data-and-information"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
        <p:cNvGrpSpPr/>
        <p:nvPr/>
      </p:nvGrpSpPr>
      <p:grpSpPr>
        <a:xfrm>
          <a:off x="0" y="0"/>
          <a:ext cx="0" cy="0"/>
          <a:chOff x="0" y="0"/>
          <a:chExt cx="0" cy="0"/>
        </a:xfrm>
      </p:grpSpPr>
      <p:sp>
        <p:nvSpPr>
          <p:cNvPr id="66" name="Google Shape;66;p13"/>
          <p:cNvSpPr txBox="1"/>
          <p:nvPr/>
        </p:nvSpPr>
        <p:spPr>
          <a:xfrm>
            <a:off x="808037" y="990600"/>
            <a:ext cx="7391400" cy="31113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333399"/>
              </a:buClr>
              <a:buSzPts val="4400"/>
              <a:buFont typeface="Arial"/>
              <a:buNone/>
            </a:pPr>
            <a:r>
              <a:rPr lang="en-US" sz="4400" b="1" i="0" u="none" strike="noStrike" cap="none">
                <a:solidFill>
                  <a:srgbClr val="333399"/>
                </a:solidFill>
                <a:latin typeface="Arial"/>
                <a:ea typeface="Arial"/>
                <a:cs typeface="Arial"/>
                <a:sym typeface="Arial"/>
              </a:rPr>
              <a:t>Unit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333399"/>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Introduction To Computer Networks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endParaRPr sz="4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rgbClr val="00B05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B050"/>
              </a:solidFill>
              <a:latin typeface="Arial"/>
              <a:ea typeface="Arial"/>
              <a:cs typeface="Arial"/>
              <a:sym typeface="Arial"/>
            </a:endParaRPr>
          </a:p>
        </p:txBody>
      </p:sp>
      <p:sp>
        <p:nvSpPr>
          <p:cNvPr id="67" name="Google Shape;67;p13"/>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
        <p:cNvGrpSpPr/>
        <p:nvPr/>
      </p:nvGrpSpPr>
      <p:grpSpPr>
        <a:xfrm>
          <a:off x="0" y="0"/>
          <a:ext cx="0" cy="0"/>
          <a:chOff x="0" y="0"/>
          <a:chExt cx="0" cy="0"/>
        </a:xfrm>
      </p:grpSpPr>
      <p:sp>
        <p:nvSpPr>
          <p:cNvPr id="176" name="Google Shape;176;p22"/>
          <p:cNvSpPr txBox="1"/>
          <p:nvPr/>
        </p:nvSpPr>
        <p:spPr>
          <a:xfrm>
            <a:off x="609600" y="304800"/>
            <a:ext cx="7716837" cy="5476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333399"/>
              </a:buClr>
              <a:buSzPts val="4400"/>
              <a:buFont typeface="Times New Roman"/>
              <a:buNone/>
            </a:pPr>
            <a:r>
              <a:rPr lang="en-US" sz="4400" b="1" i="0" u="none" strike="noStrike" cap="none">
                <a:solidFill>
                  <a:srgbClr val="333399"/>
                </a:solidFill>
                <a:latin typeface="Times New Roman"/>
                <a:ea typeface="Times New Roman"/>
                <a:cs typeface="Times New Roman"/>
                <a:sym typeface="Times New Roman"/>
              </a:rPr>
              <a:t>BUS Topology</a:t>
            </a:r>
            <a:endParaRPr sz="1400" b="0" i="0" u="none" strike="noStrike" cap="none">
              <a:solidFill>
                <a:srgbClr val="000000"/>
              </a:solidFill>
              <a:latin typeface="Arial"/>
              <a:ea typeface="Arial"/>
              <a:cs typeface="Arial"/>
              <a:sym typeface="Arial"/>
            </a:endParaRPr>
          </a:p>
        </p:txBody>
      </p:sp>
      <p:sp>
        <p:nvSpPr>
          <p:cNvPr id="177" name="Google Shape;177;p22"/>
          <p:cNvSpPr txBox="1"/>
          <p:nvPr/>
        </p:nvSpPr>
        <p:spPr>
          <a:xfrm>
            <a:off x="441325" y="2362200"/>
            <a:ext cx="8259762" cy="3382962"/>
          </a:xfrm>
          <a:prstGeom prst="rect">
            <a:avLst/>
          </a:prstGeom>
          <a:noFill/>
          <a:ln>
            <a:noFill/>
          </a:ln>
        </p:spPr>
        <p:txBody>
          <a:bodyPr spcFirstLastPara="1" wrap="square" lIns="90000" tIns="46800" rIns="90000" bIns="46800" anchor="t" anchorCtr="0">
            <a:noAutofit/>
          </a:bodyPr>
          <a:lstStyle/>
          <a:p>
            <a:pPr marL="333375" marR="0" lvl="0" indent="-333375" algn="l" rtl="0">
              <a:lnSpc>
                <a:spcPct val="80000"/>
              </a:lnSpc>
              <a:spcBef>
                <a:spcPts val="0"/>
              </a:spcBef>
              <a:spcAft>
                <a:spcPts val="0"/>
              </a:spcAft>
              <a:buClr>
                <a:srgbClr val="3333CC"/>
              </a:buClr>
              <a:buSzPts val="1200"/>
              <a:buFont typeface="Noto Sans Symbols"/>
              <a:buChar char="■"/>
            </a:pPr>
            <a:r>
              <a:rPr lang="en-US" sz="2000" b="1" i="0" u="none" strike="noStrike" cap="none">
                <a:solidFill>
                  <a:srgbClr val="000000"/>
                </a:solidFill>
                <a:latin typeface="Times New Roman"/>
                <a:ea typeface="Times New Roman"/>
                <a:cs typeface="Times New Roman"/>
                <a:sym typeface="Times New Roman"/>
              </a:rPr>
              <a:t>A multipoint topology</a:t>
            </a:r>
            <a:endParaRPr sz="1400" b="0" i="0" u="none" strike="noStrike" cap="none">
              <a:solidFill>
                <a:srgbClr val="000000"/>
              </a:solidFill>
              <a:latin typeface="Arial"/>
              <a:ea typeface="Arial"/>
              <a:cs typeface="Arial"/>
              <a:sym typeface="Arial"/>
            </a:endParaRPr>
          </a:p>
          <a:p>
            <a:pPr marL="333375" marR="0" lvl="0" indent="-333375" algn="l" rtl="0">
              <a:lnSpc>
                <a:spcPct val="80000"/>
              </a:lnSpc>
              <a:spcBef>
                <a:spcPts val="500"/>
              </a:spcBef>
              <a:spcAft>
                <a:spcPts val="0"/>
              </a:spcAft>
              <a:buClr>
                <a:srgbClr val="3333CC"/>
              </a:buClr>
              <a:buSzPts val="1200"/>
              <a:buFont typeface="Noto Sans Symbols"/>
              <a:buChar char="■"/>
            </a:pPr>
            <a:r>
              <a:rPr lang="en-US" sz="2000" b="1" i="0" u="none" strike="noStrike" cap="none">
                <a:solidFill>
                  <a:srgbClr val="000000"/>
                </a:solidFill>
                <a:latin typeface="Times New Roman"/>
                <a:ea typeface="Times New Roman"/>
                <a:cs typeface="Times New Roman"/>
                <a:sym typeface="Times New Roman"/>
              </a:rPr>
              <a:t>All devices are linked through a </a:t>
            </a:r>
            <a:r>
              <a:rPr lang="en-US" sz="2000" b="1" i="1" u="sng" strike="noStrike" cap="none">
                <a:solidFill>
                  <a:srgbClr val="000000"/>
                </a:solidFill>
                <a:latin typeface="Times New Roman"/>
                <a:ea typeface="Times New Roman"/>
                <a:cs typeface="Times New Roman"/>
                <a:sym typeface="Times New Roman"/>
              </a:rPr>
              <a:t>backbone</a:t>
            </a:r>
            <a:r>
              <a:rPr lang="en-US" sz="2000" b="1" i="0" u="none" strike="noStrike" cap="none">
                <a:solidFill>
                  <a:srgbClr val="000000"/>
                </a:solidFill>
                <a:latin typeface="Times New Roman"/>
                <a:ea typeface="Times New Roman"/>
                <a:cs typeface="Times New Roman"/>
                <a:sym typeface="Times New Roman"/>
              </a:rPr>
              <a:t> cable </a:t>
            </a:r>
            <a:endParaRPr sz="1400" b="0" i="0" u="none" strike="noStrike" cap="none">
              <a:solidFill>
                <a:srgbClr val="000000"/>
              </a:solidFill>
              <a:latin typeface="Arial"/>
              <a:ea typeface="Arial"/>
              <a:cs typeface="Arial"/>
              <a:sym typeface="Arial"/>
            </a:endParaRPr>
          </a:p>
          <a:p>
            <a:pPr marL="333375" marR="0" lvl="0" indent="-333375" algn="l" rtl="0">
              <a:lnSpc>
                <a:spcPct val="80000"/>
              </a:lnSpc>
              <a:spcBef>
                <a:spcPts val="500"/>
              </a:spcBef>
              <a:spcAft>
                <a:spcPts val="0"/>
              </a:spcAft>
              <a:buClr>
                <a:srgbClr val="3333CC"/>
              </a:buClr>
              <a:buSzPts val="1200"/>
              <a:buFont typeface="Noto Sans Symbols"/>
              <a:buChar char="■"/>
            </a:pPr>
            <a:r>
              <a:rPr lang="en-US" sz="2000" b="1" i="0" u="none" strike="noStrike" cap="none">
                <a:solidFill>
                  <a:srgbClr val="000000"/>
                </a:solidFill>
                <a:latin typeface="Times New Roman"/>
                <a:ea typeface="Times New Roman"/>
                <a:cs typeface="Times New Roman"/>
                <a:sym typeface="Times New Roman"/>
              </a:rPr>
              <a:t>Nodes are connected to the bus cable by drop lines and taps.</a:t>
            </a:r>
            <a:endParaRPr sz="1400" b="0" i="0" u="none" strike="noStrike" cap="none">
              <a:solidFill>
                <a:srgbClr val="000000"/>
              </a:solidFill>
              <a:latin typeface="Arial"/>
              <a:ea typeface="Arial"/>
              <a:cs typeface="Arial"/>
              <a:sym typeface="Arial"/>
            </a:endParaRPr>
          </a:p>
          <a:p>
            <a:pPr marL="733425" marR="0" lvl="1" indent="-276225" algn="l" rtl="0">
              <a:lnSpc>
                <a:spcPct val="80000"/>
              </a:lnSpc>
              <a:spcBef>
                <a:spcPts val="500"/>
              </a:spcBef>
              <a:spcAft>
                <a:spcPts val="0"/>
              </a:spcAft>
              <a:buClr>
                <a:srgbClr val="FF0000"/>
              </a:buClr>
              <a:buSzPts val="1100"/>
              <a:buFont typeface="Noto Sans Symbols"/>
              <a:buChar char="■"/>
            </a:pPr>
            <a:r>
              <a:rPr lang="en-US" sz="2000" b="1" i="0" u="none" strike="noStrike" cap="none">
                <a:solidFill>
                  <a:srgbClr val="000000"/>
                </a:solidFill>
                <a:latin typeface="Times New Roman"/>
                <a:ea typeface="Times New Roman"/>
                <a:cs typeface="Times New Roman"/>
                <a:sym typeface="Times New Roman"/>
              </a:rPr>
              <a:t>Drop line</a:t>
            </a:r>
            <a:endParaRPr sz="1400" b="0" i="0" u="none" strike="noStrike" cap="none">
              <a:solidFill>
                <a:srgbClr val="000000"/>
              </a:solidFill>
              <a:latin typeface="Arial"/>
              <a:ea typeface="Arial"/>
              <a:cs typeface="Arial"/>
              <a:sym typeface="Arial"/>
            </a:endParaRPr>
          </a:p>
          <a:p>
            <a:pPr marL="1143000" marR="0" lvl="2" indent="-228600" algn="l" rtl="0">
              <a:lnSpc>
                <a:spcPct val="80000"/>
              </a:lnSpc>
              <a:spcBef>
                <a:spcPts val="500"/>
              </a:spcBef>
              <a:spcAft>
                <a:spcPts val="0"/>
              </a:spcAft>
              <a:buClr>
                <a:srgbClr val="3333CC"/>
              </a:buClr>
              <a:buSzPts val="1000"/>
              <a:buFont typeface="Noto Sans Symbols"/>
              <a:buChar char="■"/>
            </a:pPr>
            <a:r>
              <a:rPr lang="en-US" sz="2000" b="1" i="0" u="none" strike="noStrike" cap="none">
                <a:solidFill>
                  <a:srgbClr val="000000"/>
                </a:solidFill>
                <a:latin typeface="Times New Roman"/>
                <a:ea typeface="Times New Roman"/>
                <a:cs typeface="Times New Roman"/>
                <a:sym typeface="Times New Roman"/>
              </a:rPr>
              <a:t>A connection running between the device and the main cable</a:t>
            </a:r>
            <a:endParaRPr sz="1400" b="0" i="0" u="none" strike="noStrike" cap="none">
              <a:solidFill>
                <a:srgbClr val="000000"/>
              </a:solidFill>
              <a:latin typeface="Arial"/>
              <a:ea typeface="Arial"/>
              <a:cs typeface="Arial"/>
              <a:sym typeface="Arial"/>
            </a:endParaRPr>
          </a:p>
          <a:p>
            <a:pPr marL="733425" marR="0" lvl="1" indent="-276225" algn="l" rtl="0">
              <a:lnSpc>
                <a:spcPct val="80000"/>
              </a:lnSpc>
              <a:spcBef>
                <a:spcPts val="500"/>
              </a:spcBef>
              <a:spcAft>
                <a:spcPts val="0"/>
              </a:spcAft>
              <a:buClr>
                <a:srgbClr val="FF0000"/>
              </a:buClr>
              <a:buSzPts val="1100"/>
              <a:buFont typeface="Noto Sans Symbols"/>
              <a:buChar char="■"/>
            </a:pPr>
            <a:r>
              <a:rPr lang="en-US" sz="2000" b="1" i="0" u="none" strike="noStrike" cap="none">
                <a:solidFill>
                  <a:srgbClr val="000000"/>
                </a:solidFill>
                <a:latin typeface="Times New Roman"/>
                <a:ea typeface="Times New Roman"/>
                <a:cs typeface="Times New Roman"/>
                <a:sym typeface="Times New Roman"/>
              </a:rPr>
              <a:t>Tap</a:t>
            </a:r>
            <a:endParaRPr sz="1400" b="0" i="0" u="none" strike="noStrike" cap="none">
              <a:solidFill>
                <a:srgbClr val="000000"/>
              </a:solidFill>
              <a:latin typeface="Arial"/>
              <a:ea typeface="Arial"/>
              <a:cs typeface="Arial"/>
              <a:sym typeface="Arial"/>
            </a:endParaRPr>
          </a:p>
          <a:p>
            <a:pPr marL="1143000" marR="0" lvl="2" indent="-228600" algn="l" rtl="0">
              <a:lnSpc>
                <a:spcPct val="80000"/>
              </a:lnSpc>
              <a:spcBef>
                <a:spcPts val="500"/>
              </a:spcBef>
              <a:spcAft>
                <a:spcPts val="0"/>
              </a:spcAft>
              <a:buClr>
                <a:srgbClr val="3333CC"/>
              </a:buClr>
              <a:buSzPts val="1000"/>
              <a:buFont typeface="Noto Sans Symbols"/>
              <a:buChar char="■"/>
            </a:pPr>
            <a:r>
              <a:rPr lang="en-US" sz="2000" b="1" i="0" u="none" strike="noStrike" cap="none">
                <a:solidFill>
                  <a:srgbClr val="000000"/>
                </a:solidFill>
                <a:latin typeface="Times New Roman"/>
                <a:ea typeface="Times New Roman"/>
                <a:cs typeface="Times New Roman"/>
                <a:sym typeface="Times New Roman"/>
              </a:rPr>
              <a:t>A connector that either splices into the main cable or punctures the sheathing of a cable to create a contact with the metallic core</a:t>
            </a:r>
            <a:endParaRPr sz="1400" b="0" i="0" u="none" strike="noStrike" cap="none">
              <a:solidFill>
                <a:srgbClr val="000000"/>
              </a:solidFill>
              <a:latin typeface="Arial"/>
              <a:ea typeface="Arial"/>
              <a:cs typeface="Arial"/>
              <a:sym typeface="Arial"/>
            </a:endParaRPr>
          </a:p>
          <a:p>
            <a:pPr marL="333375" marR="0" lvl="0" indent="-333375" algn="l" rtl="0">
              <a:lnSpc>
                <a:spcPct val="80000"/>
              </a:lnSpc>
              <a:spcBef>
                <a:spcPts val="500"/>
              </a:spcBef>
              <a:spcAft>
                <a:spcPts val="0"/>
              </a:spcAft>
              <a:buClr>
                <a:srgbClr val="3333CC"/>
              </a:buClr>
              <a:buSzPts val="1200"/>
              <a:buFont typeface="Noto Sans Symbols"/>
              <a:buChar char="■"/>
            </a:pPr>
            <a:r>
              <a:rPr lang="en-US" sz="2000" b="1" i="0" u="none" strike="noStrike" cap="none">
                <a:solidFill>
                  <a:srgbClr val="000000"/>
                </a:solidFill>
                <a:latin typeface="Times New Roman"/>
                <a:ea typeface="Times New Roman"/>
                <a:cs typeface="Times New Roman"/>
                <a:sym typeface="Times New Roman"/>
              </a:rPr>
              <a:t>Advantage:</a:t>
            </a:r>
            <a:endParaRPr sz="1400" b="0" i="0" u="none" strike="noStrike" cap="none">
              <a:solidFill>
                <a:srgbClr val="000000"/>
              </a:solidFill>
              <a:latin typeface="Arial"/>
              <a:ea typeface="Arial"/>
              <a:cs typeface="Arial"/>
              <a:sym typeface="Arial"/>
            </a:endParaRPr>
          </a:p>
          <a:p>
            <a:pPr marL="733425" marR="0" lvl="1" indent="-276225" algn="l" rtl="0">
              <a:lnSpc>
                <a:spcPct val="80000"/>
              </a:lnSpc>
              <a:spcBef>
                <a:spcPts val="500"/>
              </a:spcBef>
              <a:spcAft>
                <a:spcPts val="0"/>
              </a:spcAft>
              <a:buClr>
                <a:srgbClr val="FF0000"/>
              </a:buClr>
              <a:buSzPts val="1100"/>
              <a:buFont typeface="Noto Sans Symbols"/>
              <a:buChar char="■"/>
            </a:pPr>
            <a:r>
              <a:rPr lang="en-US" sz="2000" b="1" i="0" u="none" strike="noStrike" cap="none">
                <a:solidFill>
                  <a:srgbClr val="000000"/>
                </a:solidFill>
                <a:latin typeface="Times New Roman"/>
                <a:ea typeface="Times New Roman"/>
                <a:cs typeface="Times New Roman"/>
                <a:sym typeface="Times New Roman"/>
              </a:rPr>
              <a:t>Ease of installation</a:t>
            </a:r>
            <a:endParaRPr sz="1400" b="0" i="0" u="none" strike="noStrike" cap="none">
              <a:solidFill>
                <a:srgbClr val="000000"/>
              </a:solidFill>
              <a:latin typeface="Arial"/>
              <a:ea typeface="Arial"/>
              <a:cs typeface="Arial"/>
              <a:sym typeface="Arial"/>
            </a:endParaRPr>
          </a:p>
          <a:p>
            <a:pPr marL="733425" marR="0" lvl="1" indent="-276225" algn="l" rtl="0">
              <a:lnSpc>
                <a:spcPct val="80000"/>
              </a:lnSpc>
              <a:spcBef>
                <a:spcPts val="500"/>
              </a:spcBef>
              <a:spcAft>
                <a:spcPts val="0"/>
              </a:spcAft>
              <a:buClr>
                <a:srgbClr val="0033CC"/>
              </a:buClr>
              <a:buSzPts val="2000"/>
              <a:buFont typeface="Noto Sans Symbols"/>
              <a:buChar char="▪"/>
            </a:pPr>
            <a:r>
              <a:rPr lang="en-US" sz="2000" b="1" i="0" u="none" strike="noStrike" cap="none">
                <a:solidFill>
                  <a:srgbClr val="000000"/>
                </a:solidFill>
                <a:latin typeface="Times New Roman"/>
                <a:ea typeface="Times New Roman"/>
                <a:cs typeface="Times New Roman"/>
                <a:sym typeface="Times New Roman"/>
              </a:rPr>
              <a:t>Disadvantages:</a:t>
            </a:r>
            <a:endParaRPr sz="1400" b="0" i="0" u="none" strike="noStrike" cap="none">
              <a:solidFill>
                <a:srgbClr val="000000"/>
              </a:solidFill>
              <a:latin typeface="Arial"/>
              <a:ea typeface="Arial"/>
              <a:cs typeface="Arial"/>
              <a:sym typeface="Arial"/>
            </a:endParaRPr>
          </a:p>
          <a:p>
            <a:pPr marL="1143000" marR="0" lvl="2" indent="-228600" algn="l" rtl="0">
              <a:lnSpc>
                <a:spcPct val="80000"/>
              </a:lnSpc>
              <a:spcBef>
                <a:spcPts val="500"/>
              </a:spcBef>
              <a:spcAft>
                <a:spcPts val="0"/>
              </a:spcAft>
              <a:buClr>
                <a:srgbClr val="3333CC"/>
              </a:buClr>
              <a:buSzPts val="1000"/>
              <a:buFont typeface="Noto Sans Symbols"/>
              <a:buChar char="■"/>
            </a:pPr>
            <a:r>
              <a:rPr lang="en-US" sz="2000" b="1" i="0" u="none" strike="noStrike" cap="none">
                <a:solidFill>
                  <a:srgbClr val="000000"/>
                </a:solidFill>
                <a:latin typeface="Times New Roman"/>
                <a:ea typeface="Times New Roman"/>
                <a:cs typeface="Times New Roman"/>
                <a:sym typeface="Times New Roman"/>
              </a:rPr>
              <a:t>Difficult reconnection and fault isolation</a:t>
            </a:r>
            <a:endParaRPr sz="1400" b="0" i="0" u="none" strike="noStrike" cap="none">
              <a:solidFill>
                <a:srgbClr val="000000"/>
              </a:solidFill>
              <a:latin typeface="Arial"/>
              <a:ea typeface="Arial"/>
              <a:cs typeface="Arial"/>
              <a:sym typeface="Arial"/>
            </a:endParaRPr>
          </a:p>
          <a:p>
            <a:pPr marL="1143000" marR="0" lvl="2" indent="-228600" algn="l" rtl="0">
              <a:lnSpc>
                <a:spcPct val="80000"/>
              </a:lnSpc>
              <a:spcBef>
                <a:spcPts val="500"/>
              </a:spcBef>
              <a:spcAft>
                <a:spcPts val="0"/>
              </a:spcAft>
              <a:buClr>
                <a:srgbClr val="3333CC"/>
              </a:buClr>
              <a:buSzPts val="1000"/>
              <a:buFont typeface="Noto Sans Symbols"/>
              <a:buChar char="■"/>
            </a:pPr>
            <a:r>
              <a:rPr lang="en-US" sz="2000" b="1" i="0" u="none" strike="noStrike" cap="none">
                <a:solidFill>
                  <a:srgbClr val="000000"/>
                </a:solidFill>
                <a:latin typeface="Times New Roman"/>
                <a:ea typeface="Times New Roman"/>
                <a:cs typeface="Times New Roman"/>
                <a:sym typeface="Times New Roman"/>
              </a:rPr>
              <a:t>Broken or fault of the bus cable stops all transmission</a:t>
            </a:r>
            <a:endParaRPr sz="1400" b="0" i="0" u="none" strike="noStrike" cap="none">
              <a:solidFill>
                <a:srgbClr val="000000"/>
              </a:solidFill>
              <a:latin typeface="Arial"/>
              <a:ea typeface="Arial"/>
              <a:cs typeface="Arial"/>
              <a:sym typeface="Arial"/>
            </a:endParaRPr>
          </a:p>
        </p:txBody>
      </p:sp>
      <p:pic>
        <p:nvPicPr>
          <p:cNvPr id="178" name="Google Shape;178;p22"/>
          <p:cNvPicPr preferRelativeResize="0"/>
          <p:nvPr/>
        </p:nvPicPr>
        <p:blipFill rotWithShape="1">
          <a:blip r:embed="rId3">
            <a:alphaModFix/>
          </a:blip>
          <a:srcRect/>
          <a:stretch/>
        </p:blipFill>
        <p:spPr>
          <a:xfrm>
            <a:off x="1524000" y="1143000"/>
            <a:ext cx="5859462" cy="1066800"/>
          </a:xfrm>
          <a:prstGeom prst="rect">
            <a:avLst/>
          </a:prstGeom>
          <a:noFill/>
          <a:ln>
            <a:noFill/>
          </a:ln>
        </p:spPr>
      </p:pic>
      <p:cxnSp>
        <p:nvCxnSpPr>
          <p:cNvPr id="179" name="Google Shape;179;p22"/>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180" name="Google Shape;180;p22"/>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181" name="Google Shape;181;p22"/>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10</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CEF69C5-26A2-4533-1949-EF6477CDA992}"/>
              </a:ext>
            </a:extLst>
          </p:cNvPr>
          <p:cNvSpPr>
            <a:spLocks noGrp="1"/>
          </p:cNvSpPr>
          <p:nvPr>
            <p:ph type="subTitle" idx="1"/>
          </p:nvPr>
        </p:nvSpPr>
        <p:spPr/>
        <p:txBody>
          <a:bodyPr/>
          <a:lstStyle/>
          <a:p>
            <a:endParaRPr lang="en-US" dirty="0"/>
          </a:p>
        </p:txBody>
      </p:sp>
      <p:pic>
        <p:nvPicPr>
          <p:cNvPr id="8" name="Online Media 7" title="Hub, Switch, &amp; Router Explained - What's the difference?">
            <a:hlinkClick r:id="" action="ppaction://media"/>
            <a:extLst>
              <a:ext uri="{FF2B5EF4-FFF2-40B4-BE49-F238E27FC236}">
                <a16:creationId xmlns:a16="http://schemas.microsoft.com/office/drawing/2014/main" id="{22F99B78-1FC1-EFB8-1E9C-CC42C1FFF206}"/>
              </a:ext>
            </a:extLst>
          </p:cNvPr>
          <p:cNvPicPr>
            <a:picLocks noRot="1" noChangeAspect="1"/>
          </p:cNvPicPr>
          <p:nvPr>
            <a:videoFile r:link="rId1"/>
          </p:nvPr>
        </p:nvPicPr>
        <p:blipFill>
          <a:blip r:embed="rId3"/>
          <a:srcRect r="-3142"/>
          <a:stretch>
            <a:fillRect/>
          </a:stretch>
        </p:blipFill>
        <p:spPr>
          <a:xfrm>
            <a:off x="863255" y="612058"/>
            <a:ext cx="7747819" cy="5633884"/>
          </a:xfrm>
          <a:prstGeom prst="rect">
            <a:avLst/>
          </a:prstGeom>
        </p:spPr>
      </p:pic>
    </p:spTree>
    <p:extLst>
      <p:ext uri="{BB962C8B-B14F-4D97-AF65-F5344CB8AC3E}">
        <p14:creationId xmlns:p14="http://schemas.microsoft.com/office/powerpoint/2010/main" val="387816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OSI Model Explained | OSI Animation | Open System Interconnection Model | OSI 7 layers | TechTerms">
            <a:hlinkClick r:id="" action="ppaction://media"/>
            <a:extLst>
              <a:ext uri="{FF2B5EF4-FFF2-40B4-BE49-F238E27FC236}">
                <a16:creationId xmlns:a16="http://schemas.microsoft.com/office/drawing/2014/main" id="{4F4F690B-40AD-AB53-8E52-A096EF537B97}"/>
              </a:ext>
            </a:extLst>
          </p:cNvPr>
          <p:cNvPicPr>
            <a:picLocks noRot="1" noChangeAspect="1"/>
          </p:cNvPicPr>
          <p:nvPr>
            <a:videoFile r:link="rId1"/>
          </p:nvPr>
        </p:nvPicPr>
        <p:blipFill>
          <a:blip r:embed="rId3"/>
          <a:stretch>
            <a:fillRect/>
          </a:stretch>
        </p:blipFill>
        <p:spPr>
          <a:xfrm>
            <a:off x="534133" y="831390"/>
            <a:ext cx="8344396" cy="4714004"/>
          </a:xfrm>
          <a:prstGeom prst="rect">
            <a:avLst/>
          </a:prstGeom>
        </p:spPr>
      </p:pic>
    </p:spTree>
    <p:extLst>
      <p:ext uri="{BB962C8B-B14F-4D97-AF65-F5344CB8AC3E}">
        <p14:creationId xmlns:p14="http://schemas.microsoft.com/office/powerpoint/2010/main" val="304150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12"/>
          <p:cNvSpPr txBox="1">
            <a:spLocks noGrp="1"/>
          </p:cNvSpPr>
          <p:nvPr>
            <p:ph type="ctrTitle"/>
          </p:nvPr>
        </p:nvSpPr>
        <p:spPr>
          <a:xfrm>
            <a:off x="268450" y="145225"/>
            <a:ext cx="7772400" cy="7881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US" sz="3500"/>
              <a:t>Line Coding Schemes:</a:t>
            </a:r>
            <a:endParaRPr sz="3500"/>
          </a:p>
        </p:txBody>
      </p:sp>
      <p:sp>
        <p:nvSpPr>
          <p:cNvPr id="1034" name="Google Shape;1034;p112"/>
          <p:cNvSpPr txBox="1">
            <a:spLocks noGrp="1"/>
          </p:cNvSpPr>
          <p:nvPr>
            <p:ph type="subTitle" idx="1"/>
          </p:nvPr>
        </p:nvSpPr>
        <p:spPr>
          <a:xfrm>
            <a:off x="268450" y="877000"/>
            <a:ext cx="8763600" cy="5211300"/>
          </a:xfrm>
          <a:prstGeom prst="rect">
            <a:avLst/>
          </a:prstGeom>
          <a:noFill/>
          <a:ln>
            <a:noFill/>
          </a:ln>
        </p:spPr>
        <p:txBody>
          <a:bodyPr spcFirstLastPara="1" wrap="square" lIns="91425" tIns="91425" rIns="91425" bIns="91425" anchor="t" anchorCtr="0">
            <a:normAutofit/>
          </a:bodyPr>
          <a:lstStyle/>
          <a:p>
            <a:pPr marL="457200" lvl="0" indent="-374650" algn="ctr" rtl="0">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Line coding refers to the process of converting digital data into digital signals. </a:t>
            </a:r>
            <a:endParaRPr sz="2300">
              <a:latin typeface="Times New Roman"/>
              <a:ea typeface="Times New Roman"/>
              <a:cs typeface="Times New Roman"/>
              <a:sym typeface="Times New Roman"/>
            </a:endParaRPr>
          </a:p>
          <a:p>
            <a:pPr marL="457200" lvl="0" indent="-374650" algn="ctr" rtl="0">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Whenever we transmit data it is in the form of digital signals, so with the help of line coding, we can convert a sequence to bits (or encoding) into a digital signal which then again converted into bits by the receiver (or can be said as decoded by the receiver). </a:t>
            </a:r>
            <a:endParaRPr sz="2300">
              <a:latin typeface="Times New Roman"/>
              <a:ea typeface="Times New Roman"/>
              <a:cs typeface="Times New Roman"/>
              <a:sym typeface="Times New Roman"/>
            </a:endParaRPr>
          </a:p>
          <a:p>
            <a:pPr marL="457200" lvl="0" indent="-374650" algn="ctr" rtl="0">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For all this to happen we need line coding schemes which could also be able to avoid overlapping and distortion of signals.</a:t>
            </a:r>
            <a:endParaRPr sz="2300">
              <a:latin typeface="Times New Roman"/>
              <a:ea typeface="Times New Roman"/>
              <a:cs typeface="Times New Roman"/>
              <a:sym typeface="Times New Roman"/>
            </a:endParaRPr>
          </a:p>
          <a:p>
            <a:pPr marL="457200" lvl="0" indent="-374650" algn="ctr" rtl="0">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There are various line coding techniques to convert data elements to signal elements.</a:t>
            </a:r>
            <a:endParaRPr sz="2300">
              <a:latin typeface="Times New Roman"/>
              <a:ea typeface="Times New Roman"/>
              <a:cs typeface="Times New Roman"/>
              <a:sym typeface="Times New Roman"/>
            </a:endParaRPr>
          </a:p>
          <a:p>
            <a:pPr marL="457200" lvl="0" indent="-374650" algn="ctr" rtl="0">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 These include Unipolar (NRZ), Polar (NRZ, RZ, Biphase), Bipolar (AMI, Pseudoternary) , Multilevel (2B1Q, 8B6T, 4D-PAM5) and Multitransition (MLT-3). Biphase line coding include Manchester and Differential Manchester encoding.</a:t>
            </a:r>
            <a:endParaRPr sz="2300">
              <a:latin typeface="Times New Roman"/>
              <a:ea typeface="Times New Roman"/>
              <a:cs typeface="Times New Roman"/>
              <a:sym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13"/>
          <p:cNvSpPr txBox="1">
            <a:spLocks noGrp="1"/>
          </p:cNvSpPr>
          <p:nvPr>
            <p:ph type="ctrTitle"/>
          </p:nvPr>
        </p:nvSpPr>
        <p:spPr>
          <a:xfrm>
            <a:off x="471475" y="-102925"/>
            <a:ext cx="7772400" cy="810600"/>
          </a:xfrm>
          <a:prstGeom prst="rect">
            <a:avLst/>
          </a:prstGeom>
          <a:noFill/>
          <a:ln>
            <a:noFill/>
          </a:ln>
        </p:spPr>
        <p:txBody>
          <a:bodyPr spcFirstLastPara="1" wrap="square" lIns="91425" tIns="91425" rIns="91425" bIns="91425" anchor="b" anchorCtr="0">
            <a:normAutofit/>
          </a:bodyPr>
          <a:lstStyle/>
          <a:p>
            <a:pPr marL="457200" lvl="0" indent="0" algn="ctr" rtl="0">
              <a:lnSpc>
                <a:spcPct val="100000"/>
              </a:lnSpc>
              <a:spcBef>
                <a:spcPts val="800"/>
              </a:spcBef>
              <a:spcAft>
                <a:spcPts val="0"/>
              </a:spcAft>
              <a:buSzPts val="5200"/>
              <a:buNone/>
            </a:pPr>
            <a:r>
              <a:rPr lang="en-US" sz="2300" b="1">
                <a:solidFill>
                  <a:schemeClr val="dk1"/>
                </a:solidFill>
                <a:latin typeface="Times New Roman"/>
                <a:ea typeface="Times New Roman"/>
                <a:cs typeface="Times New Roman"/>
                <a:sym typeface="Times New Roman"/>
              </a:rPr>
              <a:t>Unipolar </a:t>
            </a:r>
            <a:endParaRPr b="1"/>
          </a:p>
        </p:txBody>
      </p:sp>
      <p:sp>
        <p:nvSpPr>
          <p:cNvPr id="1042" name="Google Shape;1042;p113"/>
          <p:cNvSpPr txBox="1">
            <a:spLocks noGrp="1"/>
          </p:cNvSpPr>
          <p:nvPr>
            <p:ph type="subTitle" idx="1"/>
          </p:nvPr>
        </p:nvSpPr>
        <p:spPr>
          <a:xfrm>
            <a:off x="211500" y="854425"/>
            <a:ext cx="8628900" cy="4784400"/>
          </a:xfrm>
          <a:prstGeom prst="rect">
            <a:avLst/>
          </a:prstGeom>
          <a:noFill/>
          <a:ln>
            <a:noFill/>
          </a:ln>
        </p:spPr>
        <p:txBody>
          <a:bodyPr spcFirstLastPara="1" wrap="square" lIns="91425" tIns="91425" rIns="91425" bIns="91425" anchor="t" anchorCtr="0">
            <a:normAutofit lnSpcReduction="10000"/>
          </a:bodyPr>
          <a:lstStyle/>
          <a:p>
            <a:pPr marL="45720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457200" lvl="0" indent="0" algn="ctr" rtl="0">
              <a:lnSpc>
                <a:spcPct val="100000"/>
              </a:lnSpc>
              <a:spcBef>
                <a:spcPts val="0"/>
              </a:spcBef>
              <a:spcAft>
                <a:spcPts val="0"/>
              </a:spcAft>
              <a:buSzPts val="2800"/>
              <a:buNone/>
            </a:pPr>
            <a:endParaRPr lang="en-US" sz="2300" dirty="0">
              <a:solidFill>
                <a:schemeClr val="dk1"/>
              </a:solidFill>
              <a:latin typeface="Times New Roman"/>
              <a:ea typeface="Times New Roman"/>
              <a:cs typeface="Times New Roman"/>
              <a:sym typeface="Times New Roman"/>
            </a:endParaRPr>
          </a:p>
          <a:p>
            <a:pPr marL="45720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r>
              <a:rPr lang="en-US" sz="2300" dirty="0">
                <a:solidFill>
                  <a:schemeClr val="dk1"/>
                </a:solidFill>
                <a:latin typeface="Times New Roman"/>
                <a:ea typeface="Times New Roman"/>
                <a:cs typeface="Times New Roman"/>
                <a:sym typeface="Times New Roman"/>
              </a:rPr>
              <a:t>In Unipolar we are simply representing a signal in a graphical form where positive voltage represents logical or binary 1 and zero voltage represents logical zero. </a:t>
            </a:r>
            <a:endParaRPr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r>
              <a:rPr lang="en-US" sz="2300" dirty="0">
                <a:solidFill>
                  <a:schemeClr val="dk1"/>
                </a:solidFill>
                <a:latin typeface="Times New Roman"/>
                <a:ea typeface="Times New Roman"/>
                <a:cs typeface="Times New Roman"/>
                <a:sym typeface="Times New Roman"/>
              </a:rPr>
              <a:t>We can say that it's the simplest line code. </a:t>
            </a:r>
            <a:endParaRPr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r>
              <a:rPr lang="en-US" sz="2300" dirty="0">
                <a:solidFill>
                  <a:schemeClr val="dk1"/>
                </a:solidFill>
                <a:latin typeface="Times New Roman"/>
                <a:ea typeface="Times New Roman"/>
                <a:cs typeface="Times New Roman"/>
                <a:sym typeface="Times New Roman"/>
              </a:rPr>
              <a:t>The drawback of this scheme is that it is not self-clocking which means that it can't be decoded without a separate clock signal or any other synchronization source.</a:t>
            </a:r>
            <a:endParaRPr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r>
              <a:rPr lang="en-US" sz="2300" dirty="0">
                <a:solidFill>
                  <a:schemeClr val="dk1"/>
                </a:solidFill>
                <a:latin typeface="Times New Roman"/>
                <a:ea typeface="Times New Roman"/>
                <a:cs typeface="Times New Roman"/>
                <a:sym typeface="Times New Roman"/>
              </a:rPr>
              <a:t>The term Non-Return to Zero (NRZ) means that the signal (the red line in the above diagram) will not return to zero in middle of the bit (i.e. either 0 or 1). Unipolar schemes were generally designed as NRZ schemes. </a:t>
            </a:r>
            <a:endParaRPr sz="2300" dirty="0">
              <a:solidFill>
                <a:schemeClr val="dk1"/>
              </a:solidFill>
              <a:latin typeface="Times New Roman"/>
              <a:ea typeface="Times New Roman"/>
              <a:cs typeface="Times New Roman"/>
              <a:sym typeface="Times New Roman"/>
            </a:endParaRPr>
          </a:p>
        </p:txBody>
      </p:sp>
      <p:pic>
        <p:nvPicPr>
          <p:cNvPr id="1043" name="Google Shape;1043;p113"/>
          <p:cNvPicPr preferRelativeResize="0"/>
          <p:nvPr/>
        </p:nvPicPr>
        <p:blipFill rotWithShape="1">
          <a:blip r:embed="rId3">
            <a:alphaModFix/>
          </a:blip>
          <a:srcRect l="15000" t="22736" r="46741" b="32502"/>
          <a:stretch/>
        </p:blipFill>
        <p:spPr>
          <a:xfrm>
            <a:off x="5267687" y="-442851"/>
            <a:ext cx="3498374" cy="230105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14"/>
          <p:cNvSpPr txBox="1">
            <a:spLocks noGrp="1"/>
          </p:cNvSpPr>
          <p:nvPr>
            <p:ph type="ctrTitle"/>
          </p:nvPr>
        </p:nvSpPr>
        <p:spPr>
          <a:xfrm>
            <a:off x="471475" y="-102925"/>
            <a:ext cx="7772400" cy="585000"/>
          </a:xfrm>
          <a:prstGeom prst="rect">
            <a:avLst/>
          </a:prstGeom>
          <a:noFill/>
          <a:ln>
            <a:noFill/>
          </a:ln>
        </p:spPr>
        <p:txBody>
          <a:bodyPr spcFirstLastPara="1" wrap="square" lIns="91425" tIns="91425" rIns="91425" bIns="91425" anchor="b" anchorCtr="0">
            <a:normAutofit fontScale="90000"/>
          </a:bodyPr>
          <a:lstStyle/>
          <a:p>
            <a:pPr marL="457200" lvl="0" indent="0" algn="ctr" rtl="0">
              <a:lnSpc>
                <a:spcPct val="100000"/>
              </a:lnSpc>
              <a:spcBef>
                <a:spcPts val="800"/>
              </a:spcBef>
              <a:spcAft>
                <a:spcPts val="0"/>
              </a:spcAft>
              <a:buSzPts val="5200"/>
              <a:buNone/>
            </a:pPr>
            <a:r>
              <a:rPr lang="en-US" sz="2300" b="1">
                <a:solidFill>
                  <a:schemeClr val="dk1"/>
                </a:solidFill>
                <a:latin typeface="Times New Roman"/>
                <a:ea typeface="Times New Roman"/>
                <a:cs typeface="Times New Roman"/>
                <a:sym typeface="Times New Roman"/>
              </a:rPr>
              <a:t>Polar </a:t>
            </a:r>
            <a:endParaRPr b="1"/>
          </a:p>
        </p:txBody>
      </p:sp>
      <p:sp>
        <p:nvSpPr>
          <p:cNvPr id="1051" name="Google Shape;1051;p114"/>
          <p:cNvSpPr txBox="1">
            <a:spLocks noGrp="1"/>
          </p:cNvSpPr>
          <p:nvPr>
            <p:ph type="subTitle" idx="1"/>
          </p:nvPr>
        </p:nvSpPr>
        <p:spPr>
          <a:xfrm>
            <a:off x="211500" y="482075"/>
            <a:ext cx="8628900" cy="5156700"/>
          </a:xfrm>
          <a:prstGeom prst="rect">
            <a:avLst/>
          </a:prstGeom>
          <a:noFill/>
          <a:ln>
            <a:noFill/>
          </a:ln>
        </p:spPr>
        <p:txBody>
          <a:bodyPr spcFirstLastPara="1" wrap="square" lIns="91425" tIns="91425" rIns="91425" bIns="91425" anchor="t" anchorCtr="0">
            <a:normAutofit fontScale="92500"/>
          </a:bodyPr>
          <a:lstStyle/>
          <a:p>
            <a:pPr marL="457200" marR="0" lvl="0" indent="-374650" algn="l" rtl="0">
              <a:lnSpc>
                <a:spcPct val="100000"/>
              </a:lnSpc>
              <a:spcBef>
                <a:spcPts val="800"/>
              </a:spcBef>
              <a:spcAft>
                <a:spcPts val="0"/>
              </a:spcAft>
              <a:buClr>
                <a:schemeClr val="dk1"/>
              </a:buClr>
              <a:buSzPts val="2300"/>
              <a:buFont typeface="Times New Roman"/>
              <a:buAutoNum type="arabicPeriod"/>
            </a:pPr>
            <a:r>
              <a:rPr lang="en-US" sz="2300" dirty="0">
                <a:solidFill>
                  <a:schemeClr val="dk1"/>
                </a:solidFill>
                <a:latin typeface="Times New Roman"/>
                <a:ea typeface="Times New Roman"/>
                <a:cs typeface="Times New Roman"/>
                <a:sym typeface="Times New Roman"/>
              </a:rPr>
              <a:t>As its name suggests polar which means it will have both positive and negative values for voltages or amplitude.</a:t>
            </a:r>
            <a:endParaRPr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r>
              <a:rPr lang="en-US" sz="2300" dirty="0">
                <a:solidFill>
                  <a:schemeClr val="dk1"/>
                </a:solidFill>
                <a:latin typeface="Times New Roman"/>
                <a:ea typeface="Times New Roman"/>
                <a:cs typeface="Times New Roman"/>
                <a:sym typeface="Times New Roman"/>
              </a:rPr>
              <a:t>Polar line Encoding includes NRZ, RZ, </a:t>
            </a:r>
            <a:r>
              <a:rPr lang="en-US" sz="2300" dirty="0" err="1">
                <a:solidFill>
                  <a:schemeClr val="dk1"/>
                </a:solidFill>
                <a:latin typeface="Times New Roman"/>
                <a:ea typeface="Times New Roman"/>
                <a:cs typeface="Times New Roman"/>
                <a:sym typeface="Times New Roman"/>
              </a:rPr>
              <a:t>Biphase</a:t>
            </a:r>
            <a:r>
              <a:rPr lang="en-US" sz="2300" dirty="0">
                <a:solidFill>
                  <a:schemeClr val="dk1"/>
                </a:solidFill>
                <a:latin typeface="Times New Roman"/>
                <a:ea typeface="Times New Roman"/>
                <a:cs typeface="Times New Roman"/>
                <a:sym typeface="Times New Roman"/>
              </a:rPr>
              <a:t> and </a:t>
            </a:r>
            <a:r>
              <a:rPr lang="en-US" sz="2300" dirty="0" err="1">
                <a:solidFill>
                  <a:schemeClr val="dk1"/>
                </a:solidFill>
                <a:latin typeface="Times New Roman"/>
                <a:ea typeface="Times New Roman"/>
                <a:cs typeface="Times New Roman"/>
                <a:sym typeface="Times New Roman"/>
              </a:rPr>
              <a:t>Biphase</a:t>
            </a:r>
            <a:r>
              <a:rPr lang="en-US" sz="2300" dirty="0">
                <a:solidFill>
                  <a:schemeClr val="dk1"/>
                </a:solidFill>
                <a:latin typeface="Times New Roman"/>
                <a:ea typeface="Times New Roman"/>
                <a:cs typeface="Times New Roman"/>
                <a:sym typeface="Times New Roman"/>
              </a:rPr>
              <a:t> line coding include Manchester and Differential Manchester.</a:t>
            </a:r>
            <a:endParaRPr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r>
              <a:rPr lang="en-US" sz="2300" b="1" dirty="0">
                <a:solidFill>
                  <a:schemeClr val="dk1"/>
                </a:solidFill>
                <a:latin typeface="Times New Roman"/>
                <a:ea typeface="Times New Roman"/>
                <a:cs typeface="Times New Roman"/>
                <a:sym typeface="Times New Roman"/>
              </a:rPr>
              <a:t>NRZ scheme</a:t>
            </a:r>
            <a:r>
              <a:rPr lang="en-US" sz="2300" dirty="0">
                <a:solidFill>
                  <a:schemeClr val="dk1"/>
                </a:solidFill>
                <a:latin typeface="Times New Roman"/>
                <a:ea typeface="Times New Roman"/>
                <a:cs typeface="Times New Roman"/>
                <a:sym typeface="Times New Roman"/>
              </a:rPr>
              <a:t>, we have NRZ-L (i.e. NRZ-Level) and NRZ-I (i.e. </a:t>
            </a:r>
            <a:r>
              <a:rPr lang="en-US" sz="2300" dirty="0" err="1">
                <a:solidFill>
                  <a:schemeClr val="dk1"/>
                </a:solidFill>
                <a:latin typeface="Times New Roman"/>
                <a:ea typeface="Times New Roman"/>
                <a:cs typeface="Times New Roman"/>
                <a:sym typeface="Times New Roman"/>
              </a:rPr>
              <a:t>NRZInvert</a:t>
            </a:r>
            <a:r>
              <a:rPr lang="en-US" sz="2300" dirty="0">
                <a:solidFill>
                  <a:schemeClr val="dk1"/>
                </a:solidFill>
                <a:latin typeface="Times New Roman"/>
                <a:ea typeface="Times New Roman"/>
                <a:cs typeface="Times New Roman"/>
                <a:sym typeface="Times New Roman"/>
              </a:rPr>
              <a:t>).</a:t>
            </a: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endParaRPr lang="en-US"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endParaRPr lang="en-US"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endParaRPr lang="en-US"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r>
              <a:rPr lang="en-US" sz="2300" dirty="0">
                <a:solidFill>
                  <a:schemeClr val="dk1"/>
                </a:solidFill>
                <a:latin typeface="Times New Roman"/>
                <a:ea typeface="Times New Roman"/>
                <a:cs typeface="Times New Roman"/>
                <a:sym typeface="Times New Roman"/>
              </a:rPr>
              <a:t>In the above diagram, we can simply notice that high volt is for logical 0 and low volt is for logical 1. This is the representation of NRZ-Level.</a:t>
            </a:r>
            <a:endParaRPr sz="2300" dirty="0">
              <a:solidFill>
                <a:schemeClr val="dk1"/>
              </a:solidFill>
              <a:latin typeface="Times New Roman"/>
              <a:ea typeface="Times New Roman"/>
              <a:cs typeface="Times New Roman"/>
              <a:sym typeface="Times New Roman"/>
            </a:endParaRPr>
          </a:p>
        </p:txBody>
      </p:sp>
      <p:pic>
        <p:nvPicPr>
          <p:cNvPr id="1052" name="Google Shape;1052;p114"/>
          <p:cNvPicPr preferRelativeResize="0"/>
          <p:nvPr/>
        </p:nvPicPr>
        <p:blipFill rotWithShape="1">
          <a:blip r:embed="rId3">
            <a:alphaModFix/>
          </a:blip>
          <a:srcRect l="12506" t="27692" r="39167" b="24297"/>
          <a:stretch/>
        </p:blipFill>
        <p:spPr>
          <a:xfrm>
            <a:off x="211500" y="2380000"/>
            <a:ext cx="3756124" cy="20979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15"/>
          <p:cNvSpPr txBox="1">
            <a:spLocks noGrp="1"/>
          </p:cNvSpPr>
          <p:nvPr>
            <p:ph type="subTitle" idx="1"/>
          </p:nvPr>
        </p:nvSpPr>
        <p:spPr>
          <a:xfrm>
            <a:off x="211500" y="482075"/>
            <a:ext cx="8798100" cy="5156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lang="en-US"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5. Now in this one, the idea is that whenever we encounter logical 1 then the signal will be inverted, but when it encounters logical 0 then it remains on the same side. This is the NRZ-Invert.</a:t>
            </a: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6. </a:t>
            </a:r>
            <a:r>
              <a:rPr lang="en-US" sz="2300" b="1" dirty="0">
                <a:solidFill>
                  <a:schemeClr val="dk1"/>
                </a:solidFill>
                <a:latin typeface="Times New Roman"/>
                <a:ea typeface="Times New Roman"/>
                <a:cs typeface="Times New Roman"/>
                <a:sym typeface="Times New Roman"/>
              </a:rPr>
              <a:t>Return to Zero (RZ):</a:t>
            </a:r>
            <a:r>
              <a:rPr lang="en-US" sz="2300" dirty="0">
                <a:solidFill>
                  <a:schemeClr val="dk1"/>
                </a:solidFill>
                <a:latin typeface="Times New Roman"/>
                <a:ea typeface="Times New Roman"/>
                <a:cs typeface="Times New Roman"/>
                <a:sym typeface="Times New Roman"/>
              </a:rPr>
              <a:t>Return to zero proved out to be a nice alternative or say a solution to NRZ drawbacks. Unlike NRZ, RZ uses three values of voltage i.e. positive, negative, zero. And as the name suggests it returns to zero in the middle of each bit.</a:t>
            </a: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7. The idea behind the above representation is that logical 1 is represented as half-positive and half-zero volts and the logical 0 is represented as </a:t>
            </a:r>
            <a:r>
              <a:rPr lang="en-US" sz="2300" dirty="0" err="1">
                <a:solidFill>
                  <a:schemeClr val="dk1"/>
                </a:solidFill>
                <a:latin typeface="Times New Roman"/>
                <a:ea typeface="Times New Roman"/>
                <a:cs typeface="Times New Roman"/>
                <a:sym typeface="Times New Roman"/>
              </a:rPr>
              <a:t>halfnegative</a:t>
            </a:r>
            <a:r>
              <a:rPr lang="en-US" sz="2300" dirty="0">
                <a:solidFill>
                  <a:schemeClr val="dk1"/>
                </a:solidFill>
                <a:latin typeface="Times New Roman"/>
                <a:ea typeface="Times New Roman"/>
                <a:cs typeface="Times New Roman"/>
                <a:sym typeface="Times New Roman"/>
              </a:rPr>
              <a:t> and half-zero volts.</a:t>
            </a: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p:txBody>
      </p:sp>
      <p:pic>
        <p:nvPicPr>
          <p:cNvPr id="1060" name="Google Shape;1060;p115"/>
          <p:cNvPicPr preferRelativeResize="0"/>
          <p:nvPr/>
        </p:nvPicPr>
        <p:blipFill rotWithShape="1">
          <a:blip r:embed="rId3">
            <a:alphaModFix/>
          </a:blip>
          <a:srcRect l="14280" t="26249" r="37489" b="24821"/>
          <a:stretch/>
        </p:blipFill>
        <p:spPr>
          <a:xfrm>
            <a:off x="1260525" y="-164220"/>
            <a:ext cx="3812499" cy="2174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16"/>
          <p:cNvSpPr txBox="1">
            <a:spLocks noGrp="1"/>
          </p:cNvSpPr>
          <p:nvPr>
            <p:ph type="subTitle" idx="1"/>
          </p:nvPr>
        </p:nvSpPr>
        <p:spPr>
          <a:xfrm>
            <a:off x="200225" y="177650"/>
            <a:ext cx="8662500" cy="60120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8.</a:t>
            </a:r>
            <a:r>
              <a:rPr lang="en-US" sz="2300" b="1" dirty="0">
                <a:solidFill>
                  <a:schemeClr val="dk1"/>
                </a:solidFill>
                <a:latin typeface="Times New Roman"/>
                <a:ea typeface="Times New Roman"/>
                <a:cs typeface="Times New Roman"/>
                <a:sym typeface="Times New Roman"/>
              </a:rPr>
              <a:t> </a:t>
            </a:r>
            <a:r>
              <a:rPr lang="en-US" sz="2300" b="1" dirty="0" err="1">
                <a:solidFill>
                  <a:schemeClr val="dk1"/>
                </a:solidFill>
                <a:latin typeface="Times New Roman"/>
                <a:ea typeface="Times New Roman"/>
                <a:cs typeface="Times New Roman"/>
                <a:sym typeface="Times New Roman"/>
              </a:rPr>
              <a:t>Biphase</a:t>
            </a:r>
            <a:r>
              <a:rPr lang="en-US" sz="2300" b="1" dirty="0">
                <a:solidFill>
                  <a:schemeClr val="dk1"/>
                </a:solidFill>
                <a:latin typeface="Times New Roman"/>
                <a:ea typeface="Times New Roman"/>
                <a:cs typeface="Times New Roman"/>
                <a:sym typeface="Times New Roman"/>
              </a:rPr>
              <a:t>: </a:t>
            </a:r>
            <a:r>
              <a:rPr lang="en-US" sz="2300" dirty="0" err="1">
                <a:solidFill>
                  <a:schemeClr val="dk1"/>
                </a:solidFill>
                <a:latin typeface="Times New Roman"/>
                <a:ea typeface="Times New Roman"/>
                <a:cs typeface="Times New Roman"/>
                <a:sym typeface="Times New Roman"/>
              </a:rPr>
              <a:t>Biphase</a:t>
            </a:r>
            <a:r>
              <a:rPr lang="en-US" sz="2300" dirty="0">
                <a:solidFill>
                  <a:schemeClr val="dk1"/>
                </a:solidFill>
                <a:latin typeface="Times New Roman"/>
                <a:ea typeface="Times New Roman"/>
                <a:cs typeface="Times New Roman"/>
                <a:sym typeface="Times New Roman"/>
              </a:rPr>
              <a:t> line coding include Manchester and Differential Manchester encoding.</a:t>
            </a: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9. </a:t>
            </a:r>
            <a:r>
              <a:rPr lang="en-US" sz="2300" b="1" dirty="0">
                <a:solidFill>
                  <a:schemeClr val="dk1"/>
                </a:solidFill>
                <a:latin typeface="Times New Roman"/>
                <a:ea typeface="Times New Roman"/>
                <a:cs typeface="Times New Roman"/>
                <a:sym typeface="Times New Roman"/>
              </a:rPr>
              <a:t>Manchester encoding</a:t>
            </a:r>
            <a:r>
              <a:rPr lang="en-US" sz="2300" dirty="0">
                <a:solidFill>
                  <a:schemeClr val="dk1"/>
                </a:solidFill>
                <a:latin typeface="Times New Roman"/>
                <a:ea typeface="Times New Roman"/>
                <a:cs typeface="Times New Roman"/>
                <a:sym typeface="Times New Roman"/>
              </a:rPr>
              <a:t> is a widely used line coding scheme that embeds timing information in the transmitted signal</a:t>
            </a: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10. There is a transition (high-to-low or low-to-high) in the middle of every bit time, making it easy for the receiver to retrieve a clock signal from the incoming bit stream and maintain synchronization with the transmitted signal.</a:t>
            </a: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 </a:t>
            </a: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lang="en-US"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lang="en-US"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lang="en-US"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11.A logic high (binary one) is represented by a positive pulse with a period of half a bit time followed by a negative pulse of the same duration. Similarly, A logic low (binary zero) consists of a negative pulse followed by a positive pulse, each with a period of half a bit time. </a:t>
            </a:r>
            <a:endParaRPr sz="2300" dirty="0">
              <a:solidFill>
                <a:schemeClr val="dk1"/>
              </a:solidFill>
              <a:latin typeface="Times New Roman"/>
              <a:ea typeface="Times New Roman"/>
              <a:cs typeface="Times New Roman"/>
              <a:sym typeface="Times New Roman"/>
            </a:endParaRPr>
          </a:p>
        </p:txBody>
      </p:sp>
      <p:pic>
        <p:nvPicPr>
          <p:cNvPr id="1068" name="Google Shape;1068;p116"/>
          <p:cNvPicPr preferRelativeResize="0"/>
          <p:nvPr/>
        </p:nvPicPr>
        <p:blipFill rotWithShape="1">
          <a:blip r:embed="rId3">
            <a:alphaModFix/>
          </a:blip>
          <a:srcRect l="26366" t="37660" r="18123" b="15168"/>
          <a:stretch/>
        </p:blipFill>
        <p:spPr>
          <a:xfrm>
            <a:off x="2828375" y="2828375"/>
            <a:ext cx="3868901" cy="184844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17"/>
          <p:cNvSpPr txBox="1">
            <a:spLocks noGrp="1"/>
          </p:cNvSpPr>
          <p:nvPr>
            <p:ph type="subTitle" idx="1"/>
          </p:nvPr>
        </p:nvSpPr>
        <p:spPr>
          <a:xfrm>
            <a:off x="256600" y="64850"/>
            <a:ext cx="8617500" cy="61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300">
                <a:solidFill>
                  <a:schemeClr val="dk1"/>
                </a:solidFill>
                <a:latin typeface="Times New Roman"/>
                <a:ea typeface="Times New Roman"/>
                <a:cs typeface="Times New Roman"/>
                <a:sym typeface="Times New Roman"/>
              </a:rPr>
              <a:t>12.Manchester encoding suffers from the problem that, if the signal gets inverted (i.e. changes polarity) whilst in transit, it is transformed from one convention to the other, leading to polar ambiguity (the receiver will interpret ones as zeros, and vice versa). </a:t>
            </a:r>
            <a:endParaRPr sz="23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a:solidFill>
                  <a:schemeClr val="dk1"/>
                </a:solidFill>
                <a:latin typeface="Times New Roman"/>
                <a:ea typeface="Times New Roman"/>
                <a:cs typeface="Times New Roman"/>
                <a:sym typeface="Times New Roman"/>
              </a:rPr>
              <a:t>13. The problem can be overcome by using a variant of Manchester encoding called </a:t>
            </a:r>
            <a:r>
              <a:rPr lang="en-US" sz="2300" b="1">
                <a:solidFill>
                  <a:schemeClr val="dk1"/>
                </a:solidFill>
                <a:latin typeface="Times New Roman"/>
                <a:ea typeface="Times New Roman"/>
                <a:cs typeface="Times New Roman"/>
                <a:sym typeface="Times New Roman"/>
              </a:rPr>
              <a:t>differential Manchester encoding.</a:t>
            </a:r>
            <a:r>
              <a:rPr lang="en-US" sz="2300">
                <a:solidFill>
                  <a:schemeClr val="dk1"/>
                </a:solidFill>
                <a:latin typeface="Times New Roman"/>
                <a:ea typeface="Times New Roman"/>
                <a:cs typeface="Times New Roman"/>
                <a:sym typeface="Times New Roman"/>
              </a:rPr>
              <a:t> Whereas Manchester encoding could be described as combining aspects of polar RZ and NRZ-L, differential Manchester is more like a combination of RZ and NRZ-I. </a:t>
            </a:r>
            <a:endParaRPr sz="23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a:solidFill>
                  <a:schemeClr val="dk1"/>
                </a:solidFill>
                <a:latin typeface="Times New Roman"/>
                <a:ea typeface="Times New Roman"/>
                <a:cs typeface="Times New Roman"/>
                <a:sym typeface="Times New Roman"/>
              </a:rPr>
              <a:t>14.Bit 0 is mapped to signal level transition at the beginning of the bit</a:t>
            </a:r>
            <a:endParaRPr sz="23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a:solidFill>
                  <a:schemeClr val="dk1"/>
                </a:solidFill>
                <a:latin typeface="Times New Roman"/>
                <a:ea typeface="Times New Roman"/>
                <a:cs typeface="Times New Roman"/>
                <a:sym typeface="Times New Roman"/>
              </a:rPr>
              <a:t>interval.Bit 1 is mapped to absence of signal level transition at the beginning of the bit interval</a:t>
            </a:r>
            <a:endParaRPr sz="23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2300">
              <a:solidFill>
                <a:schemeClr val="dk1"/>
              </a:solidFill>
              <a:latin typeface="Times New Roman"/>
              <a:ea typeface="Times New Roman"/>
              <a:cs typeface="Times New Roman"/>
              <a:sym typeface="Times New Roman"/>
            </a:endParaRPr>
          </a:p>
        </p:txBody>
      </p:sp>
      <p:pic>
        <p:nvPicPr>
          <p:cNvPr id="1076" name="Google Shape;1076;p117"/>
          <p:cNvPicPr preferRelativeResize="0"/>
          <p:nvPr/>
        </p:nvPicPr>
        <p:blipFill rotWithShape="1">
          <a:blip r:embed="rId3">
            <a:alphaModFix/>
          </a:blip>
          <a:srcRect l="31791" t="21418" r="21573" b="51383"/>
          <a:stretch/>
        </p:blipFill>
        <p:spPr>
          <a:xfrm>
            <a:off x="3499025" y="4441326"/>
            <a:ext cx="5194751" cy="170322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unication - What is the advantage of differential Manchester -  Electrical Engineering Stack Exchange">
            <a:extLst>
              <a:ext uri="{FF2B5EF4-FFF2-40B4-BE49-F238E27FC236}">
                <a16:creationId xmlns:a16="http://schemas.microsoft.com/office/drawing/2014/main" id="{DBD00536-65AB-BE49-8103-31CE0F170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652463"/>
            <a:ext cx="7629525" cy="555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1535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chester Encoding in Computer Network ...">
            <a:extLst>
              <a:ext uri="{FF2B5EF4-FFF2-40B4-BE49-F238E27FC236}">
                <a16:creationId xmlns:a16="http://schemas.microsoft.com/office/drawing/2014/main" id="{D679D6AF-BFDE-540C-F896-718ED2677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305" y="912352"/>
            <a:ext cx="7715603" cy="451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66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6"/>
        <p:cNvGrpSpPr/>
        <p:nvPr/>
      </p:nvGrpSpPr>
      <p:grpSpPr>
        <a:xfrm>
          <a:off x="0" y="0"/>
          <a:ext cx="0" cy="0"/>
          <a:chOff x="0" y="0"/>
          <a:chExt cx="0" cy="0"/>
        </a:xfrm>
      </p:grpSpPr>
      <p:sp>
        <p:nvSpPr>
          <p:cNvPr id="187" name="Google Shape;187;p23"/>
          <p:cNvSpPr txBox="1"/>
          <p:nvPr/>
        </p:nvSpPr>
        <p:spPr>
          <a:xfrm>
            <a:off x="609600" y="304800"/>
            <a:ext cx="7716837" cy="5476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333399"/>
              </a:buClr>
              <a:buSzPts val="4400"/>
              <a:buFont typeface="Tahoma"/>
              <a:buNone/>
            </a:pPr>
            <a:r>
              <a:rPr lang="en-US" sz="4400" b="1" i="0" u="none" strike="noStrike" cap="none">
                <a:solidFill>
                  <a:srgbClr val="333399"/>
                </a:solidFill>
                <a:latin typeface="Tahoma"/>
                <a:ea typeface="Tahoma"/>
                <a:cs typeface="Tahoma"/>
                <a:sym typeface="Tahoma"/>
              </a:rPr>
              <a:t>RING Topology</a:t>
            </a:r>
            <a:endParaRPr sz="1400" b="0" i="0" u="none" strike="noStrike" cap="none">
              <a:solidFill>
                <a:srgbClr val="000000"/>
              </a:solidFill>
              <a:latin typeface="Arial"/>
              <a:ea typeface="Arial"/>
              <a:cs typeface="Arial"/>
              <a:sym typeface="Arial"/>
            </a:endParaRPr>
          </a:p>
        </p:txBody>
      </p:sp>
      <p:sp>
        <p:nvSpPr>
          <p:cNvPr id="188" name="Google Shape;188;p23"/>
          <p:cNvSpPr txBox="1"/>
          <p:nvPr/>
        </p:nvSpPr>
        <p:spPr>
          <a:xfrm>
            <a:off x="441325" y="3429000"/>
            <a:ext cx="8259762" cy="2667000"/>
          </a:xfrm>
          <a:prstGeom prst="rect">
            <a:avLst/>
          </a:prstGeom>
          <a:noFill/>
          <a:ln>
            <a:noFill/>
          </a:ln>
        </p:spPr>
        <p:txBody>
          <a:bodyPr spcFirstLastPara="1" wrap="square" lIns="90000" tIns="46800" rIns="90000" bIns="46800" anchor="t" anchorCtr="0">
            <a:noAutofit/>
          </a:bodyPr>
          <a:lstStyle/>
          <a:p>
            <a:pPr marL="333375" marR="0" lvl="0" indent="-333375" algn="l" rtl="0">
              <a:lnSpc>
                <a:spcPct val="80000"/>
              </a:lnSpc>
              <a:spcBef>
                <a:spcPts val="0"/>
              </a:spcBef>
              <a:spcAft>
                <a:spcPts val="0"/>
              </a:spcAft>
              <a:buClr>
                <a:srgbClr val="3333CC"/>
              </a:buClr>
              <a:buSzPts val="960"/>
              <a:buFont typeface="Noto Sans Symbols"/>
              <a:buChar char="■"/>
            </a:pPr>
            <a:r>
              <a:rPr lang="en-US" sz="1600" b="1" i="0" u="none" strike="noStrike" cap="none">
                <a:solidFill>
                  <a:srgbClr val="000000"/>
                </a:solidFill>
                <a:latin typeface="Tahoma"/>
                <a:ea typeface="Tahoma"/>
                <a:cs typeface="Tahoma"/>
                <a:sym typeface="Tahoma"/>
              </a:rPr>
              <a:t>Each device is dedicated point-to-point connection only with the two devices on either side of it</a:t>
            </a:r>
            <a:endParaRPr sz="1400" b="0" i="0" u="none" strike="noStrike" cap="none">
              <a:solidFill>
                <a:srgbClr val="000000"/>
              </a:solidFill>
              <a:latin typeface="Arial"/>
              <a:ea typeface="Arial"/>
              <a:cs typeface="Arial"/>
              <a:sym typeface="Arial"/>
            </a:endParaRPr>
          </a:p>
          <a:p>
            <a:pPr marL="333375" marR="0" lvl="0" indent="-333375" algn="l" rtl="0">
              <a:lnSpc>
                <a:spcPct val="80000"/>
              </a:lnSpc>
              <a:spcBef>
                <a:spcPts val="700"/>
              </a:spcBef>
              <a:spcAft>
                <a:spcPts val="0"/>
              </a:spcAft>
              <a:buClr>
                <a:srgbClr val="3333CC"/>
              </a:buClr>
              <a:buSzPts val="960"/>
              <a:buFont typeface="Noto Sans Symbols"/>
              <a:buChar char="■"/>
            </a:pPr>
            <a:r>
              <a:rPr lang="en-US" sz="1600" b="1" i="0" u="none" strike="noStrike" cap="none">
                <a:solidFill>
                  <a:srgbClr val="000000"/>
                </a:solidFill>
                <a:latin typeface="Tahoma"/>
                <a:ea typeface="Tahoma"/>
                <a:cs typeface="Tahoma"/>
                <a:sym typeface="Tahoma"/>
              </a:rPr>
              <a:t>A signal is passed along the ring in the direction, from device to device, until it reaches its destination</a:t>
            </a:r>
            <a:endParaRPr sz="1400" b="0" i="0" u="none" strike="noStrike" cap="none">
              <a:solidFill>
                <a:srgbClr val="000000"/>
              </a:solidFill>
              <a:latin typeface="Arial"/>
              <a:ea typeface="Arial"/>
              <a:cs typeface="Arial"/>
              <a:sym typeface="Arial"/>
            </a:endParaRPr>
          </a:p>
          <a:p>
            <a:pPr marL="333375" marR="0" lvl="0" indent="-333375" algn="l" rtl="0">
              <a:lnSpc>
                <a:spcPct val="80000"/>
              </a:lnSpc>
              <a:spcBef>
                <a:spcPts val="700"/>
              </a:spcBef>
              <a:spcAft>
                <a:spcPts val="0"/>
              </a:spcAft>
              <a:buClr>
                <a:srgbClr val="3333CC"/>
              </a:buClr>
              <a:buSzPts val="960"/>
              <a:buFont typeface="Noto Sans Symbols"/>
              <a:buChar char="■"/>
            </a:pPr>
            <a:r>
              <a:rPr lang="en-US" sz="1600" b="1" i="0" u="none" strike="noStrike" cap="none">
                <a:solidFill>
                  <a:srgbClr val="000000"/>
                </a:solidFill>
                <a:latin typeface="Tahoma"/>
                <a:ea typeface="Tahoma"/>
                <a:cs typeface="Tahoma"/>
                <a:sym typeface="Tahoma"/>
              </a:rPr>
              <a:t>Each device in the ring incorporates a repeater</a:t>
            </a:r>
            <a:endParaRPr sz="1400" b="0" i="0" u="none" strike="noStrike" cap="none">
              <a:solidFill>
                <a:srgbClr val="000000"/>
              </a:solidFill>
              <a:latin typeface="Arial"/>
              <a:ea typeface="Arial"/>
              <a:cs typeface="Arial"/>
              <a:sym typeface="Arial"/>
            </a:endParaRPr>
          </a:p>
          <a:p>
            <a:pPr marL="333375" marR="0" lvl="0" indent="-333375" algn="l" rtl="0">
              <a:lnSpc>
                <a:spcPct val="80000"/>
              </a:lnSpc>
              <a:spcBef>
                <a:spcPts val="700"/>
              </a:spcBef>
              <a:spcAft>
                <a:spcPts val="0"/>
              </a:spcAft>
              <a:buClr>
                <a:srgbClr val="000000"/>
              </a:buClr>
              <a:buSzPts val="1600"/>
              <a:buFont typeface="Arial"/>
              <a:buNone/>
            </a:pPr>
            <a:endParaRPr sz="1600" b="1" i="0" u="none" strike="noStrike" cap="none">
              <a:solidFill>
                <a:srgbClr val="000000"/>
              </a:solidFill>
              <a:latin typeface="Tahoma"/>
              <a:ea typeface="Tahoma"/>
              <a:cs typeface="Tahoma"/>
              <a:sym typeface="Tahoma"/>
            </a:endParaRPr>
          </a:p>
          <a:p>
            <a:pPr marL="333375" marR="0" lvl="0" indent="-333375" algn="l" rtl="0">
              <a:lnSpc>
                <a:spcPct val="80000"/>
              </a:lnSpc>
              <a:spcBef>
                <a:spcPts val="700"/>
              </a:spcBef>
              <a:spcAft>
                <a:spcPts val="0"/>
              </a:spcAft>
              <a:buClr>
                <a:srgbClr val="3333CC"/>
              </a:buClr>
              <a:buSzPts val="960"/>
              <a:buFont typeface="Noto Sans Symbols"/>
              <a:buChar char="■"/>
            </a:pPr>
            <a:r>
              <a:rPr lang="en-US" sz="1600" b="1" i="0" u="none" strike="noStrike" cap="none">
                <a:solidFill>
                  <a:srgbClr val="000000"/>
                </a:solidFill>
                <a:latin typeface="Tahoma"/>
                <a:ea typeface="Tahoma"/>
                <a:cs typeface="Tahoma"/>
                <a:sym typeface="Tahoma"/>
              </a:rPr>
              <a:t>Advantages</a:t>
            </a:r>
            <a:endParaRPr sz="1400" b="0" i="0" u="none" strike="noStrike" cap="none">
              <a:solidFill>
                <a:srgbClr val="000000"/>
              </a:solidFill>
              <a:latin typeface="Arial"/>
              <a:ea typeface="Arial"/>
              <a:cs typeface="Arial"/>
              <a:sym typeface="Arial"/>
            </a:endParaRPr>
          </a:p>
          <a:p>
            <a:pPr marL="733425" marR="0" lvl="1" indent="-276225" algn="l" rtl="0">
              <a:lnSpc>
                <a:spcPct val="80000"/>
              </a:lnSpc>
              <a:spcBef>
                <a:spcPts val="600"/>
              </a:spcBef>
              <a:spcAft>
                <a:spcPts val="0"/>
              </a:spcAft>
              <a:buClr>
                <a:srgbClr val="FF0000"/>
              </a:buClr>
              <a:buSzPts val="770"/>
              <a:buFont typeface="Noto Sans Symbols"/>
              <a:buChar char="■"/>
            </a:pPr>
            <a:r>
              <a:rPr lang="en-US" sz="1400" b="1" i="0" u="none" strike="noStrike" cap="none">
                <a:solidFill>
                  <a:srgbClr val="000000"/>
                </a:solidFill>
                <a:latin typeface="Tahoma"/>
                <a:ea typeface="Tahoma"/>
                <a:cs typeface="Tahoma"/>
                <a:sym typeface="Tahoma"/>
              </a:rPr>
              <a:t>Relatively easy to install and reconfigure</a:t>
            </a:r>
            <a:endParaRPr sz="1400" b="0" i="0" u="none" strike="noStrike" cap="none">
              <a:solidFill>
                <a:srgbClr val="000000"/>
              </a:solidFill>
              <a:latin typeface="Arial"/>
              <a:ea typeface="Arial"/>
              <a:cs typeface="Arial"/>
              <a:sym typeface="Arial"/>
            </a:endParaRPr>
          </a:p>
          <a:p>
            <a:pPr marL="733425" marR="0" lvl="1" indent="-276225" algn="l" rtl="0">
              <a:lnSpc>
                <a:spcPct val="80000"/>
              </a:lnSpc>
              <a:spcBef>
                <a:spcPts val="600"/>
              </a:spcBef>
              <a:spcAft>
                <a:spcPts val="0"/>
              </a:spcAft>
              <a:buClr>
                <a:srgbClr val="FF0000"/>
              </a:buClr>
              <a:buSzPts val="770"/>
              <a:buFont typeface="Noto Sans Symbols"/>
              <a:buChar char="■"/>
            </a:pPr>
            <a:r>
              <a:rPr lang="en-US" sz="1400" b="1" i="0" u="none" strike="noStrike" cap="none">
                <a:solidFill>
                  <a:srgbClr val="000000"/>
                </a:solidFill>
                <a:latin typeface="Tahoma"/>
                <a:ea typeface="Tahoma"/>
                <a:cs typeface="Tahoma"/>
                <a:sym typeface="Tahoma"/>
              </a:rPr>
              <a:t>Fault isolation is simplified</a:t>
            </a:r>
            <a:endParaRPr sz="1400" b="0" i="0" u="none" strike="noStrike" cap="none">
              <a:solidFill>
                <a:srgbClr val="000000"/>
              </a:solidFill>
              <a:latin typeface="Arial"/>
              <a:ea typeface="Arial"/>
              <a:cs typeface="Arial"/>
              <a:sym typeface="Arial"/>
            </a:endParaRPr>
          </a:p>
          <a:p>
            <a:pPr marL="333375" marR="0" lvl="0" indent="-333375" algn="l" rtl="0">
              <a:lnSpc>
                <a:spcPct val="80000"/>
              </a:lnSpc>
              <a:spcBef>
                <a:spcPts val="700"/>
              </a:spcBef>
              <a:spcAft>
                <a:spcPts val="0"/>
              </a:spcAft>
              <a:buClr>
                <a:srgbClr val="3333CC"/>
              </a:buClr>
              <a:buSzPts val="960"/>
              <a:buFont typeface="Noto Sans Symbols"/>
              <a:buChar char="■"/>
            </a:pPr>
            <a:r>
              <a:rPr lang="en-US" sz="1600" b="1" i="0" u="none" strike="noStrike" cap="none">
                <a:solidFill>
                  <a:srgbClr val="000000"/>
                </a:solidFill>
                <a:latin typeface="Tahoma"/>
                <a:ea typeface="Tahoma"/>
                <a:cs typeface="Tahoma"/>
                <a:sym typeface="Tahoma"/>
              </a:rPr>
              <a:t>Disadvantage</a:t>
            </a:r>
            <a:endParaRPr sz="1400" b="0" i="0" u="none" strike="noStrike" cap="none">
              <a:solidFill>
                <a:srgbClr val="000000"/>
              </a:solidFill>
              <a:latin typeface="Arial"/>
              <a:ea typeface="Arial"/>
              <a:cs typeface="Arial"/>
              <a:sym typeface="Arial"/>
            </a:endParaRPr>
          </a:p>
          <a:p>
            <a:pPr marL="733425" marR="0" lvl="1" indent="-276225" algn="l" rtl="0">
              <a:lnSpc>
                <a:spcPct val="80000"/>
              </a:lnSpc>
              <a:spcBef>
                <a:spcPts val="600"/>
              </a:spcBef>
              <a:spcAft>
                <a:spcPts val="0"/>
              </a:spcAft>
              <a:buClr>
                <a:srgbClr val="FF0000"/>
              </a:buClr>
              <a:buSzPts val="770"/>
              <a:buFont typeface="Noto Sans Symbols"/>
              <a:buChar char="■"/>
            </a:pPr>
            <a:r>
              <a:rPr lang="en-US" sz="1400" b="1" i="0" u="none" strike="noStrike" cap="none">
                <a:solidFill>
                  <a:srgbClr val="000000"/>
                </a:solidFill>
                <a:latin typeface="Tahoma"/>
                <a:ea typeface="Tahoma"/>
                <a:cs typeface="Tahoma"/>
                <a:sym typeface="Tahoma"/>
              </a:rPr>
              <a:t>Unidirectional traffic</a:t>
            </a:r>
            <a:endParaRPr sz="1400" b="0" i="0" u="none" strike="noStrike" cap="none">
              <a:solidFill>
                <a:srgbClr val="000000"/>
              </a:solidFill>
              <a:latin typeface="Arial"/>
              <a:ea typeface="Arial"/>
              <a:cs typeface="Arial"/>
              <a:sym typeface="Arial"/>
            </a:endParaRPr>
          </a:p>
        </p:txBody>
      </p:sp>
      <p:cxnSp>
        <p:nvCxnSpPr>
          <p:cNvPr id="189" name="Google Shape;189;p23"/>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190" name="Google Shape;190;p23"/>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pic>
        <p:nvPicPr>
          <p:cNvPr id="191" name="Google Shape;191;p23"/>
          <p:cNvPicPr preferRelativeResize="0"/>
          <p:nvPr/>
        </p:nvPicPr>
        <p:blipFill rotWithShape="1">
          <a:blip r:embed="rId3">
            <a:alphaModFix/>
          </a:blip>
          <a:srcRect/>
          <a:stretch/>
        </p:blipFill>
        <p:spPr>
          <a:xfrm>
            <a:off x="1341437" y="1066800"/>
            <a:ext cx="6202362" cy="2235200"/>
          </a:xfrm>
          <a:prstGeom prst="rect">
            <a:avLst/>
          </a:prstGeom>
          <a:noFill/>
          <a:ln>
            <a:noFill/>
          </a:ln>
        </p:spPr>
      </p:pic>
      <p:sp>
        <p:nvSpPr>
          <p:cNvPr id="192" name="Google Shape;192;p23"/>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11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8"/>
          <p:cNvSpPr txBox="1">
            <a:spLocks noGrp="1"/>
          </p:cNvSpPr>
          <p:nvPr>
            <p:ph type="ctrTitle"/>
          </p:nvPr>
        </p:nvSpPr>
        <p:spPr>
          <a:xfrm>
            <a:off x="516600" y="167775"/>
            <a:ext cx="7772400" cy="889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US" sz="2300" b="1">
                <a:solidFill>
                  <a:schemeClr val="dk1"/>
                </a:solidFill>
                <a:latin typeface="Times New Roman"/>
                <a:ea typeface="Times New Roman"/>
                <a:cs typeface="Times New Roman"/>
                <a:sym typeface="Times New Roman"/>
              </a:rPr>
              <a:t>Spread spectrum </a:t>
            </a:r>
            <a:endParaRPr sz="2300" b="1">
              <a:solidFill>
                <a:schemeClr val="dk1"/>
              </a:solidFill>
              <a:latin typeface="Times New Roman"/>
              <a:ea typeface="Times New Roman"/>
              <a:cs typeface="Times New Roman"/>
              <a:sym typeface="Times New Roman"/>
            </a:endParaRPr>
          </a:p>
        </p:txBody>
      </p:sp>
      <p:sp>
        <p:nvSpPr>
          <p:cNvPr id="1084" name="Google Shape;1084;p118"/>
          <p:cNvSpPr txBox="1">
            <a:spLocks noGrp="1"/>
          </p:cNvSpPr>
          <p:nvPr>
            <p:ph type="subTitle" idx="1"/>
          </p:nvPr>
        </p:nvSpPr>
        <p:spPr>
          <a:xfrm>
            <a:off x="369400" y="1339450"/>
            <a:ext cx="8516100" cy="5087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2300" b="1" dirty="0">
                <a:solidFill>
                  <a:schemeClr val="dk1"/>
                </a:solidFill>
                <a:latin typeface="Times New Roman"/>
                <a:ea typeface="Times New Roman"/>
                <a:cs typeface="Times New Roman"/>
                <a:sym typeface="Times New Roman"/>
              </a:rPr>
              <a:t>Spread spectrum </a:t>
            </a:r>
            <a:r>
              <a:rPr lang="en-US" sz="2300" dirty="0">
                <a:solidFill>
                  <a:schemeClr val="dk1"/>
                </a:solidFill>
                <a:latin typeface="Times New Roman"/>
                <a:ea typeface="Times New Roman"/>
                <a:cs typeface="Times New Roman"/>
                <a:sym typeface="Times New Roman"/>
              </a:rPr>
              <a:t>is a form of wireless communications in which the frequency of the transmitted signal is deliberately varied.</a:t>
            </a:r>
            <a:endParaRPr sz="23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There are two types of spread spectrum techniques: </a:t>
            </a:r>
            <a:endParaRPr sz="1100" dirty="0">
              <a:solidFill>
                <a:schemeClr val="dk1"/>
              </a:solidFill>
              <a:latin typeface="Arial"/>
              <a:ea typeface="Arial"/>
              <a:cs typeface="Arial"/>
              <a:sym typeface="Arial"/>
            </a:endParaRPr>
          </a:p>
          <a:p>
            <a:pPr marL="457200" lvl="0" indent="-374650" algn="ctr" rtl="0">
              <a:lnSpc>
                <a:spcPct val="100000"/>
              </a:lnSpc>
              <a:spcBef>
                <a:spcPts val="0"/>
              </a:spcBef>
              <a:spcAft>
                <a:spcPts val="0"/>
              </a:spcAft>
              <a:buClr>
                <a:schemeClr val="dk1"/>
              </a:buClr>
              <a:buSzPts val="2300"/>
              <a:buFont typeface="Times New Roman"/>
              <a:buAutoNum type="arabicPeriod"/>
            </a:pPr>
            <a:r>
              <a:rPr lang="en-US" sz="2300" dirty="0">
                <a:solidFill>
                  <a:schemeClr val="dk1"/>
                </a:solidFill>
                <a:latin typeface="Times New Roman"/>
                <a:ea typeface="Times New Roman"/>
                <a:cs typeface="Times New Roman"/>
                <a:sym typeface="Times New Roman"/>
              </a:rPr>
              <a:t>Frequency Hopping Spread Spectrum (FHSS) </a:t>
            </a:r>
            <a:endParaRPr sz="2300" dirty="0">
              <a:solidFill>
                <a:schemeClr val="dk1"/>
              </a:solidFill>
              <a:latin typeface="Times New Roman"/>
              <a:ea typeface="Times New Roman"/>
              <a:cs typeface="Times New Roman"/>
              <a:sym typeface="Times New Roman"/>
            </a:endParaRPr>
          </a:p>
          <a:p>
            <a:pPr marL="457200" lvl="0" indent="-374650" algn="ctr" rtl="0">
              <a:lnSpc>
                <a:spcPct val="100000"/>
              </a:lnSpc>
              <a:spcBef>
                <a:spcPts val="0"/>
              </a:spcBef>
              <a:spcAft>
                <a:spcPts val="0"/>
              </a:spcAft>
              <a:buClr>
                <a:schemeClr val="dk1"/>
              </a:buClr>
              <a:buSzPts val="2300"/>
              <a:buFont typeface="Times New Roman"/>
              <a:buAutoNum type="arabicPeriod"/>
            </a:pPr>
            <a:r>
              <a:rPr lang="en-US" sz="2300" dirty="0">
                <a:solidFill>
                  <a:schemeClr val="dk1"/>
                </a:solidFill>
                <a:latin typeface="Times New Roman"/>
                <a:ea typeface="Times New Roman"/>
                <a:cs typeface="Times New Roman"/>
                <a:sym typeface="Times New Roman"/>
              </a:rPr>
              <a:t>Direct Sequence Spread Spectrum (DSSS).</a:t>
            </a:r>
            <a:endParaRPr sz="2300" dirty="0">
              <a:solidFill>
                <a:schemeClr val="dk1"/>
              </a:solidFill>
              <a:latin typeface="Times New Roman"/>
              <a:ea typeface="Times New Roman"/>
              <a:cs typeface="Times New Roman"/>
              <a:sym typeface="Times New Roman"/>
            </a:endParaRPr>
          </a:p>
          <a:p>
            <a:pPr marL="0" lvl="0" indent="457200" algn="ctr" rtl="0">
              <a:lnSpc>
                <a:spcPct val="100000"/>
              </a:lnSpc>
              <a:spcBef>
                <a:spcPts val="0"/>
              </a:spcBef>
              <a:spcAft>
                <a:spcPts val="0"/>
              </a:spcAft>
              <a:buSzPts val="2800"/>
              <a:buNone/>
            </a:pPr>
            <a:r>
              <a:rPr lang="en-US" sz="2300" dirty="0">
                <a:solidFill>
                  <a:schemeClr val="dk1"/>
                </a:solidFill>
                <a:latin typeface="Times New Roman"/>
                <a:ea typeface="Times New Roman"/>
                <a:cs typeface="Times New Roman"/>
                <a:sym typeface="Times New Roman"/>
              </a:rPr>
              <a:t>FHSS and DSSS both have their advantages and choosing between one or the other will depend on the type of application for which the technique will be used.</a:t>
            </a:r>
            <a:endParaRPr sz="2300" dirty="0">
              <a:solidFill>
                <a:schemeClr val="dk1"/>
              </a:solidFill>
              <a:latin typeface="Times New Roman"/>
              <a:ea typeface="Times New Roman"/>
              <a:cs typeface="Times New Roman"/>
              <a:sym typeface="Times New Roman"/>
            </a:endParaRPr>
          </a:p>
          <a:p>
            <a:pPr marL="0" lvl="0" indent="457200" algn="ctr" rtl="0">
              <a:lnSpc>
                <a:spcPct val="100000"/>
              </a:lnSpc>
              <a:spcBef>
                <a:spcPts val="0"/>
              </a:spcBef>
              <a:spcAft>
                <a:spcPts val="0"/>
              </a:spcAft>
              <a:buSzPts val="2800"/>
              <a:buNone/>
            </a:pPr>
            <a:endParaRPr sz="23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19"/>
          <p:cNvSpPr txBox="1">
            <a:spLocks noGrp="1"/>
          </p:cNvSpPr>
          <p:nvPr>
            <p:ph type="ctrTitle"/>
          </p:nvPr>
        </p:nvSpPr>
        <p:spPr>
          <a:xfrm>
            <a:off x="212075" y="0"/>
            <a:ext cx="6868800" cy="674100"/>
          </a:xfrm>
          <a:prstGeom prst="rect">
            <a:avLst/>
          </a:prstGeom>
          <a:noFill/>
          <a:ln>
            <a:noFill/>
          </a:ln>
        </p:spPr>
        <p:txBody>
          <a:bodyPr spcFirstLastPara="1" wrap="square" lIns="91425" tIns="91425" rIns="91425" bIns="91425" anchor="b" anchorCtr="0">
            <a:normAutofit/>
          </a:bodyPr>
          <a:lstStyle/>
          <a:p>
            <a:pPr marL="457200" lvl="0" indent="-374650" algn="ctr" rtl="0">
              <a:lnSpc>
                <a:spcPct val="100000"/>
              </a:lnSpc>
              <a:spcBef>
                <a:spcPts val="800"/>
              </a:spcBef>
              <a:spcAft>
                <a:spcPts val="0"/>
              </a:spcAft>
              <a:buClr>
                <a:schemeClr val="dk1"/>
              </a:buClr>
              <a:buSzPts val="2300"/>
              <a:buFont typeface="Times New Roman"/>
              <a:buAutoNum type="arabicPeriod"/>
            </a:pPr>
            <a:r>
              <a:rPr lang="en-US" sz="2300">
                <a:solidFill>
                  <a:schemeClr val="dk1"/>
                </a:solidFill>
                <a:latin typeface="Times New Roman"/>
                <a:ea typeface="Times New Roman"/>
                <a:cs typeface="Times New Roman"/>
                <a:sym typeface="Times New Roman"/>
              </a:rPr>
              <a:t>Frequency Hopping Spread Spectrum (FHSS) </a:t>
            </a:r>
            <a:endParaRPr/>
          </a:p>
        </p:txBody>
      </p:sp>
      <p:sp>
        <p:nvSpPr>
          <p:cNvPr id="1092" name="Google Shape;1092;p119"/>
          <p:cNvSpPr txBox="1">
            <a:spLocks noGrp="1"/>
          </p:cNvSpPr>
          <p:nvPr>
            <p:ph type="subTitle" idx="1"/>
          </p:nvPr>
        </p:nvSpPr>
        <p:spPr>
          <a:xfrm>
            <a:off x="212075" y="674100"/>
            <a:ext cx="8662200" cy="5391600"/>
          </a:xfrm>
          <a:prstGeom prst="rect">
            <a:avLst/>
          </a:prstGeom>
          <a:noFill/>
          <a:ln>
            <a:noFill/>
          </a:ln>
        </p:spPr>
        <p:txBody>
          <a:bodyPr spcFirstLastPara="1" wrap="square" lIns="91425" tIns="91425" rIns="91425" bIns="91425" anchor="t" anchorCtr="0">
            <a:normAutofit/>
          </a:bodyPr>
          <a:lstStyle/>
          <a:p>
            <a:pPr marL="457200" marR="0" lvl="0" indent="-374650" algn="l" rtl="0">
              <a:lnSpc>
                <a:spcPct val="100000"/>
              </a:lnSpc>
              <a:spcBef>
                <a:spcPts val="80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The spread spectrum technique in which the carrier frequency is changed according to the pseudo-random noise or sequence injected is called the frequency hopping spread spectrum (FHSS) technique. </a:t>
            </a:r>
            <a:endParaRPr sz="2300">
              <a:solidFill>
                <a:schemeClr val="dk1"/>
              </a:solidFill>
              <a:latin typeface="Times New Roman"/>
              <a:ea typeface="Times New Roman"/>
              <a:cs typeface="Times New Roman"/>
              <a:sym typeface="Times New Roman"/>
            </a:endParaRPr>
          </a:p>
          <a:p>
            <a:pPr marL="457200" marR="0" lvl="0" indent="-374650" algn="l" rtl="0">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The pseudo-random sequence is only available with the transmitter and receiver. </a:t>
            </a:r>
            <a:endParaRPr sz="2300">
              <a:solidFill>
                <a:schemeClr val="dk1"/>
              </a:solidFill>
              <a:latin typeface="Times New Roman"/>
              <a:ea typeface="Times New Roman"/>
              <a:cs typeface="Times New Roman"/>
              <a:sym typeface="Times New Roman"/>
            </a:endParaRPr>
          </a:p>
          <a:p>
            <a:pPr marL="457200" marR="0" lvl="0" indent="-374650" algn="l" rtl="0">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The signal transmitted is injected with noise, increasing the bandwidth of the original information. </a:t>
            </a:r>
            <a:endParaRPr sz="2300">
              <a:solidFill>
                <a:schemeClr val="dk1"/>
              </a:solidFill>
              <a:latin typeface="Times New Roman"/>
              <a:ea typeface="Times New Roman"/>
              <a:cs typeface="Times New Roman"/>
              <a:sym typeface="Times New Roman"/>
            </a:endParaRPr>
          </a:p>
          <a:p>
            <a:pPr marL="457200" marR="0" lvl="0" indent="-374650" algn="l" rtl="0">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At the receiving end, the pseudo-random sequence is removed to retrieve the original information. </a:t>
            </a:r>
            <a:endParaRPr sz="2300">
              <a:solidFill>
                <a:schemeClr val="dk1"/>
              </a:solidFill>
              <a:latin typeface="Times New Roman"/>
              <a:ea typeface="Times New Roman"/>
              <a:cs typeface="Times New Roman"/>
              <a:sym typeface="Times New Roman"/>
            </a:endParaRPr>
          </a:p>
          <a:p>
            <a:pPr marL="457200" marR="0" lvl="0" indent="-374650" algn="l" rtl="0">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The FHSS technique prevents the loss of data and limits noise</a:t>
            </a:r>
            <a:endParaRPr sz="2300">
              <a:solidFill>
                <a:schemeClr val="dk1"/>
              </a:solidFill>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20"/>
          <p:cNvSpPr txBox="1">
            <a:spLocks noGrp="1"/>
          </p:cNvSpPr>
          <p:nvPr>
            <p:ph type="ctrTitle"/>
          </p:nvPr>
        </p:nvSpPr>
        <p:spPr>
          <a:xfrm>
            <a:off x="212075" y="0"/>
            <a:ext cx="6868800" cy="6741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800"/>
              </a:spcBef>
              <a:spcAft>
                <a:spcPts val="0"/>
              </a:spcAft>
              <a:buSzPts val="5200"/>
              <a:buNone/>
            </a:pPr>
            <a:r>
              <a:rPr lang="en-US" sz="2300">
                <a:solidFill>
                  <a:schemeClr val="dk1"/>
                </a:solidFill>
                <a:latin typeface="Times New Roman"/>
                <a:ea typeface="Times New Roman"/>
                <a:cs typeface="Times New Roman"/>
                <a:sym typeface="Times New Roman"/>
              </a:rPr>
              <a:t>2. Direct Sequence Spread Spectrum (DSSS).</a:t>
            </a:r>
            <a:endParaRPr/>
          </a:p>
        </p:txBody>
      </p:sp>
      <p:sp>
        <p:nvSpPr>
          <p:cNvPr id="1100" name="Google Shape;1100;p120"/>
          <p:cNvSpPr txBox="1">
            <a:spLocks noGrp="1"/>
          </p:cNvSpPr>
          <p:nvPr>
            <p:ph type="subTitle" idx="1"/>
          </p:nvPr>
        </p:nvSpPr>
        <p:spPr>
          <a:xfrm>
            <a:off x="212075" y="674100"/>
            <a:ext cx="8662200" cy="5391600"/>
          </a:xfrm>
          <a:prstGeom prst="rect">
            <a:avLst/>
          </a:prstGeom>
          <a:noFill/>
          <a:ln>
            <a:noFill/>
          </a:ln>
        </p:spPr>
        <p:txBody>
          <a:bodyPr spcFirstLastPara="1" wrap="square" lIns="91425" tIns="91425" rIns="91425" bIns="91425" anchor="t" anchorCtr="0">
            <a:normAutofit/>
          </a:bodyPr>
          <a:lstStyle/>
          <a:p>
            <a:pPr marL="457200" marR="0" lvl="0" indent="-374650" algn="l" rtl="0">
              <a:lnSpc>
                <a:spcPct val="100000"/>
              </a:lnSpc>
              <a:spcBef>
                <a:spcPts val="80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In the direct sequence spread spectrum (DSSS) technique, the signal being transmitted is divided and injected with multiple frequencies within a particular frequency band. </a:t>
            </a:r>
            <a:endParaRPr sz="2300">
              <a:solidFill>
                <a:schemeClr val="dk1"/>
              </a:solidFill>
              <a:latin typeface="Times New Roman"/>
              <a:ea typeface="Times New Roman"/>
              <a:cs typeface="Times New Roman"/>
              <a:sym typeface="Times New Roman"/>
            </a:endParaRPr>
          </a:p>
          <a:p>
            <a:pPr marL="457200" marR="0" lvl="0" indent="-374650" algn="l" rtl="0">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The original data is mixed with redundant data bits or code, called chips or chipping code, and the ratio of the chips to information is called the spreading ratio. </a:t>
            </a:r>
            <a:endParaRPr sz="2300">
              <a:solidFill>
                <a:schemeClr val="dk1"/>
              </a:solidFill>
              <a:latin typeface="Times New Roman"/>
              <a:ea typeface="Times New Roman"/>
              <a:cs typeface="Times New Roman"/>
              <a:sym typeface="Times New Roman"/>
            </a:endParaRPr>
          </a:p>
          <a:p>
            <a:pPr marL="457200" marR="0" lvl="0" indent="-374650" algn="l" rtl="0">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A high spreading ratio indicates a wider bandwidth.</a:t>
            </a:r>
            <a:endParaRPr sz="2300">
              <a:solidFill>
                <a:schemeClr val="dk1"/>
              </a:solidFill>
              <a:latin typeface="Times New Roman"/>
              <a:ea typeface="Times New Roman"/>
              <a:cs typeface="Times New Roman"/>
              <a:sym typeface="Times New Roman"/>
            </a:endParaRPr>
          </a:p>
          <a:p>
            <a:pPr marL="457200" marR="0" lvl="0" indent="-374650" algn="l" rtl="0">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DSSS technique helps recover the original data even when a part of the transmitted data is corrupted. </a:t>
            </a:r>
            <a:endParaRPr sz="2300">
              <a:solidFill>
                <a:schemeClr val="dk1"/>
              </a:solidFill>
              <a:latin typeface="Times New Roman"/>
              <a:ea typeface="Times New Roman"/>
              <a:cs typeface="Times New Roman"/>
              <a:sym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21"/>
          <p:cNvSpPr txBox="1">
            <a:spLocks noGrp="1"/>
          </p:cNvSpPr>
          <p:nvPr>
            <p:ph type="ctrTitle"/>
          </p:nvPr>
        </p:nvSpPr>
        <p:spPr>
          <a:xfrm>
            <a:off x="336150" y="0"/>
            <a:ext cx="5774700" cy="1355100"/>
          </a:xfrm>
          <a:prstGeom prst="rect">
            <a:avLst/>
          </a:prstGeom>
          <a:noFill/>
          <a:ln>
            <a:noFill/>
          </a:ln>
        </p:spPr>
        <p:txBody>
          <a:bodyPr spcFirstLastPara="1" wrap="square" lIns="91425" tIns="91425" rIns="91425" bIns="91425" anchor="b" anchorCtr="0">
            <a:spAutoFit/>
          </a:bodyPr>
          <a:lstStyle/>
          <a:p>
            <a:pPr marL="0" lvl="0" indent="0" algn="ctr" rtl="0">
              <a:lnSpc>
                <a:spcPct val="115000"/>
              </a:lnSpc>
              <a:spcBef>
                <a:spcPts val="1800"/>
              </a:spcBef>
              <a:spcAft>
                <a:spcPts val="0"/>
              </a:spcAft>
              <a:buClr>
                <a:schemeClr val="dk1"/>
              </a:buClr>
              <a:buSzPts val="1100"/>
              <a:buFont typeface="Arial"/>
              <a:buNone/>
            </a:pPr>
            <a:r>
              <a:rPr lang="en-US" sz="1800" b="1">
                <a:solidFill>
                  <a:schemeClr val="dk1"/>
                </a:solidFill>
                <a:latin typeface="Arial"/>
                <a:ea typeface="Arial"/>
                <a:cs typeface="Arial"/>
                <a:sym typeface="Arial"/>
              </a:rPr>
              <a:t>Differences Between FHSS vs. DSSS</a:t>
            </a:r>
            <a:endParaRPr sz="1800" b="1">
              <a:solidFill>
                <a:schemeClr val="dk1"/>
              </a:solidFill>
              <a:latin typeface="Arial"/>
              <a:ea typeface="Arial"/>
              <a:cs typeface="Arial"/>
              <a:sym typeface="Arial"/>
            </a:endParaRPr>
          </a:p>
          <a:p>
            <a:pPr marL="0" lvl="0" indent="0" algn="ctr" rtl="0">
              <a:lnSpc>
                <a:spcPct val="100000"/>
              </a:lnSpc>
              <a:spcBef>
                <a:spcPts val="400"/>
              </a:spcBef>
              <a:spcAft>
                <a:spcPts val="0"/>
              </a:spcAft>
              <a:buSzPts val="5200"/>
              <a:buNone/>
            </a:pPr>
            <a:endParaRPr/>
          </a:p>
        </p:txBody>
      </p:sp>
      <p:pic>
        <p:nvPicPr>
          <p:cNvPr id="1108" name="Google Shape;1108;p121"/>
          <p:cNvPicPr preferRelativeResize="0"/>
          <p:nvPr/>
        </p:nvPicPr>
        <p:blipFill rotWithShape="1">
          <a:blip r:embed="rId3">
            <a:alphaModFix/>
          </a:blip>
          <a:srcRect l="25752" t="26248" r="31689"/>
          <a:stretch/>
        </p:blipFill>
        <p:spPr>
          <a:xfrm>
            <a:off x="766250" y="572450"/>
            <a:ext cx="5774700" cy="562642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22"/>
          <p:cNvSpPr txBox="1">
            <a:spLocks noGrp="1"/>
          </p:cNvSpPr>
          <p:nvPr>
            <p:ph type="ctrTitle"/>
          </p:nvPr>
        </p:nvSpPr>
        <p:spPr>
          <a:xfrm>
            <a:off x="336150" y="0"/>
            <a:ext cx="5774700" cy="1355100"/>
          </a:xfrm>
          <a:prstGeom prst="rect">
            <a:avLst/>
          </a:prstGeom>
          <a:noFill/>
          <a:ln>
            <a:noFill/>
          </a:ln>
        </p:spPr>
        <p:txBody>
          <a:bodyPr spcFirstLastPara="1" wrap="square" lIns="91425" tIns="91425" rIns="91425" bIns="91425" anchor="b" anchorCtr="0">
            <a:spAutoFit/>
          </a:bodyPr>
          <a:lstStyle/>
          <a:p>
            <a:pPr marL="0" lvl="0" indent="0" algn="ctr" rtl="0">
              <a:lnSpc>
                <a:spcPct val="115000"/>
              </a:lnSpc>
              <a:spcBef>
                <a:spcPts val="1800"/>
              </a:spcBef>
              <a:spcAft>
                <a:spcPts val="0"/>
              </a:spcAft>
              <a:buSzPts val="5200"/>
              <a:buNone/>
            </a:pPr>
            <a:r>
              <a:rPr lang="en-US" sz="1800" b="1">
                <a:solidFill>
                  <a:schemeClr val="dk1"/>
                </a:solidFill>
                <a:latin typeface="Arial"/>
                <a:ea typeface="Arial"/>
                <a:cs typeface="Arial"/>
                <a:sym typeface="Arial"/>
              </a:rPr>
              <a:t>Differences Between FHSS vs. DSSS</a:t>
            </a:r>
            <a:endParaRPr sz="1800" b="1">
              <a:solidFill>
                <a:schemeClr val="dk1"/>
              </a:solidFill>
              <a:latin typeface="Arial"/>
              <a:ea typeface="Arial"/>
              <a:cs typeface="Arial"/>
              <a:sym typeface="Arial"/>
            </a:endParaRPr>
          </a:p>
          <a:p>
            <a:pPr marL="0" lvl="0" indent="0" algn="ctr" rtl="0">
              <a:lnSpc>
                <a:spcPct val="100000"/>
              </a:lnSpc>
              <a:spcBef>
                <a:spcPts val="400"/>
              </a:spcBef>
              <a:spcAft>
                <a:spcPts val="0"/>
              </a:spcAft>
              <a:buSzPts val="5200"/>
              <a:buNone/>
            </a:pPr>
            <a:endParaRPr/>
          </a:p>
        </p:txBody>
      </p:sp>
      <p:pic>
        <p:nvPicPr>
          <p:cNvPr id="1116" name="Google Shape;1116;p122"/>
          <p:cNvPicPr preferRelativeResize="0"/>
          <p:nvPr/>
        </p:nvPicPr>
        <p:blipFill rotWithShape="1">
          <a:blip r:embed="rId3">
            <a:alphaModFix/>
          </a:blip>
          <a:srcRect l="31548" t="35949" r="19958" b="20245"/>
          <a:stretch/>
        </p:blipFill>
        <p:spPr>
          <a:xfrm>
            <a:off x="990351" y="1047295"/>
            <a:ext cx="6857399" cy="34828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
        <p:cNvGrpSpPr/>
        <p:nvPr/>
      </p:nvGrpSpPr>
      <p:grpSpPr>
        <a:xfrm>
          <a:off x="0" y="0"/>
          <a:ext cx="0" cy="0"/>
          <a:chOff x="0" y="0"/>
          <a:chExt cx="0" cy="0"/>
        </a:xfrm>
      </p:grpSpPr>
      <p:sp>
        <p:nvSpPr>
          <p:cNvPr id="198" name="Google Shape;198;p24"/>
          <p:cNvSpPr txBox="1"/>
          <p:nvPr/>
        </p:nvSpPr>
        <p:spPr>
          <a:xfrm>
            <a:off x="609600" y="304800"/>
            <a:ext cx="7716837" cy="5476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333399"/>
              </a:buClr>
              <a:buSzPts val="4400"/>
              <a:buFont typeface="Tahoma"/>
              <a:buNone/>
            </a:pPr>
            <a:r>
              <a:rPr lang="en-US" sz="4400" b="1" i="0" u="none" strike="noStrike" cap="none">
                <a:solidFill>
                  <a:srgbClr val="333399"/>
                </a:solidFill>
                <a:latin typeface="Tahoma"/>
                <a:ea typeface="Tahoma"/>
                <a:cs typeface="Tahoma"/>
                <a:sym typeface="Tahoma"/>
              </a:rPr>
              <a:t>Tree Topology</a:t>
            </a:r>
            <a:endParaRPr sz="1400" b="0" i="0" u="none" strike="noStrike" cap="none">
              <a:solidFill>
                <a:srgbClr val="000000"/>
              </a:solidFill>
              <a:latin typeface="Arial"/>
              <a:ea typeface="Arial"/>
              <a:cs typeface="Arial"/>
              <a:sym typeface="Arial"/>
            </a:endParaRPr>
          </a:p>
        </p:txBody>
      </p:sp>
      <p:sp>
        <p:nvSpPr>
          <p:cNvPr id="199" name="Google Shape;199;p24"/>
          <p:cNvSpPr txBox="1"/>
          <p:nvPr/>
        </p:nvSpPr>
        <p:spPr>
          <a:xfrm>
            <a:off x="441325" y="3429000"/>
            <a:ext cx="8259762" cy="2819400"/>
          </a:xfrm>
          <a:prstGeom prst="rect">
            <a:avLst/>
          </a:prstGeom>
          <a:noFill/>
          <a:ln>
            <a:noFill/>
          </a:ln>
        </p:spPr>
        <p:txBody>
          <a:bodyPr spcFirstLastPara="1" wrap="square" lIns="90000" tIns="46800" rIns="90000" bIns="46800" anchor="t" anchorCtr="0">
            <a:noAutofit/>
          </a:bodyPr>
          <a:lstStyle/>
          <a:p>
            <a:pPr marL="341312" marR="0" lvl="0" indent="-333373" algn="l" rtl="0">
              <a:lnSpc>
                <a:spcPct val="80000"/>
              </a:lnSpc>
              <a:spcBef>
                <a:spcPts val="0"/>
              </a:spcBef>
              <a:spcAft>
                <a:spcPts val="0"/>
              </a:spcAft>
              <a:buClr>
                <a:srgbClr val="000000"/>
              </a:buClr>
              <a:buSzPts val="1600"/>
              <a:buFont typeface="Arial"/>
              <a:buNone/>
            </a:pPr>
            <a:endParaRPr sz="1600" b="1" i="0" u="none" strike="noStrike" cap="none">
              <a:solidFill>
                <a:srgbClr val="000000"/>
              </a:solidFill>
              <a:latin typeface="Tahoma"/>
              <a:ea typeface="Tahoma"/>
              <a:cs typeface="Tahoma"/>
              <a:sym typeface="Tahoma"/>
            </a:endParaRPr>
          </a:p>
          <a:p>
            <a:pPr marL="341312" marR="0" lvl="0" indent="-333373" algn="l" rtl="0">
              <a:lnSpc>
                <a:spcPct val="100000"/>
              </a:lnSpc>
              <a:spcBef>
                <a:spcPts val="400"/>
              </a:spcBef>
              <a:spcAft>
                <a:spcPts val="0"/>
              </a:spcAft>
              <a:buClr>
                <a:srgbClr val="3333CC"/>
              </a:buClr>
              <a:buSzPts val="1080"/>
              <a:buFont typeface="Noto Sans Symbols"/>
              <a:buChar char="■"/>
            </a:pPr>
            <a:r>
              <a:rPr lang="en-US" sz="1800" b="1" i="0" u="none" strike="noStrike" cap="none">
                <a:solidFill>
                  <a:srgbClr val="000000"/>
                </a:solidFill>
                <a:latin typeface="Tahoma"/>
                <a:ea typeface="Tahoma"/>
                <a:cs typeface="Tahoma"/>
                <a:sym typeface="Tahoma"/>
              </a:rPr>
              <a:t>Advantages: </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ahoma"/>
                <a:ea typeface="Tahoma"/>
                <a:cs typeface="Tahoma"/>
                <a:sym typeface="Tahoma"/>
              </a:rPr>
              <a:t>Point-to-point wiring for individual segments. </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ahoma"/>
                <a:ea typeface="Tahoma"/>
                <a:cs typeface="Tahoma"/>
                <a:sym typeface="Tahoma"/>
              </a:rPr>
              <a:t>Supported by several hardware and software venders. </a:t>
            </a:r>
            <a:endParaRPr sz="1400" b="0" i="0" u="none" strike="noStrike" cap="none">
              <a:solidFill>
                <a:srgbClr val="000000"/>
              </a:solidFill>
              <a:latin typeface="Arial"/>
              <a:ea typeface="Arial"/>
              <a:cs typeface="Arial"/>
              <a:sym typeface="Arial"/>
            </a:endParaRPr>
          </a:p>
          <a:p>
            <a:pPr marL="341312" marR="0" lvl="0" indent="-333373" algn="l" rtl="0">
              <a:lnSpc>
                <a:spcPct val="100000"/>
              </a:lnSpc>
              <a:spcBef>
                <a:spcPts val="400"/>
              </a:spcBef>
              <a:spcAft>
                <a:spcPts val="0"/>
              </a:spcAft>
              <a:buClr>
                <a:srgbClr val="3333CC"/>
              </a:buClr>
              <a:buSzPts val="1080"/>
              <a:buFont typeface="Noto Sans Symbols"/>
              <a:buChar char="■"/>
            </a:pPr>
            <a:r>
              <a:rPr lang="en-US" sz="1800" b="1" i="0" u="none" strike="noStrike" cap="none">
                <a:solidFill>
                  <a:srgbClr val="000000"/>
                </a:solidFill>
                <a:latin typeface="Tahoma"/>
                <a:ea typeface="Tahoma"/>
                <a:cs typeface="Tahoma"/>
                <a:sym typeface="Tahoma"/>
              </a:rPr>
              <a:t>Disadvantages: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ahoma"/>
                <a:ea typeface="Tahoma"/>
                <a:cs typeface="Tahoma"/>
                <a:sym typeface="Tahoma"/>
              </a:rPr>
              <a:t>Overall length of each segment is limited by the type of cabling used. </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ahoma"/>
                <a:ea typeface="Tahoma"/>
                <a:cs typeface="Tahoma"/>
                <a:sym typeface="Tahoma"/>
              </a:rPr>
              <a:t>If the backbone line breaks, the entire segment goes down. </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ahoma"/>
                <a:ea typeface="Tahoma"/>
                <a:cs typeface="Tahoma"/>
                <a:sym typeface="Tahoma"/>
              </a:rPr>
              <a:t>More difficult to configure and wire than other topologies. </a:t>
            </a:r>
            <a:endParaRPr sz="1400" b="0" i="0" u="none" strike="noStrike" cap="none">
              <a:solidFill>
                <a:srgbClr val="000000"/>
              </a:solidFill>
              <a:latin typeface="Arial"/>
              <a:ea typeface="Arial"/>
              <a:cs typeface="Arial"/>
              <a:sym typeface="Arial"/>
            </a:endParaRPr>
          </a:p>
        </p:txBody>
      </p:sp>
      <p:cxnSp>
        <p:nvCxnSpPr>
          <p:cNvPr id="200" name="Google Shape;200;p24"/>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201" name="Google Shape;201;p24"/>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pic>
        <p:nvPicPr>
          <p:cNvPr id="202" name="Google Shape;202;p24"/>
          <p:cNvPicPr preferRelativeResize="0"/>
          <p:nvPr/>
        </p:nvPicPr>
        <p:blipFill rotWithShape="1">
          <a:blip r:embed="rId3">
            <a:alphaModFix/>
          </a:blip>
          <a:srcRect/>
          <a:stretch/>
        </p:blipFill>
        <p:spPr>
          <a:xfrm>
            <a:off x="3810000" y="1752600"/>
            <a:ext cx="4991100" cy="2105025"/>
          </a:xfrm>
          <a:prstGeom prst="rect">
            <a:avLst/>
          </a:prstGeom>
          <a:noFill/>
          <a:ln>
            <a:noFill/>
          </a:ln>
        </p:spPr>
      </p:pic>
      <p:sp>
        <p:nvSpPr>
          <p:cNvPr id="203" name="Google Shape;203;p24"/>
          <p:cNvSpPr txBox="1"/>
          <p:nvPr/>
        </p:nvSpPr>
        <p:spPr>
          <a:xfrm>
            <a:off x="609600" y="1143000"/>
            <a:ext cx="815340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Tree topologies integrate multiple topologies together</a:t>
            </a:r>
            <a:endParaRPr sz="1400" b="0" i="0" u="none" strike="noStrike" cap="none">
              <a:solidFill>
                <a:srgbClr val="000000"/>
              </a:solidFill>
              <a:latin typeface="Arial"/>
              <a:ea typeface="Arial"/>
              <a:cs typeface="Arial"/>
              <a:sym typeface="Arial"/>
            </a:endParaRPr>
          </a:p>
        </p:txBody>
      </p:sp>
      <p:sp>
        <p:nvSpPr>
          <p:cNvPr id="204" name="Google Shape;204;p24"/>
          <p:cNvSpPr txBox="1"/>
          <p:nvPr/>
        </p:nvSpPr>
        <p:spPr>
          <a:xfrm>
            <a:off x="685800" y="1752600"/>
            <a:ext cx="2971800" cy="16192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Example: Tree topology integrates multiple star topologies together onto a bus</a:t>
            </a:r>
            <a:endParaRPr sz="1400" b="0" i="0" u="none" strike="noStrike" cap="none">
              <a:solidFill>
                <a:srgbClr val="000000"/>
              </a:solidFill>
              <a:latin typeface="Arial"/>
              <a:ea typeface="Arial"/>
              <a:cs typeface="Arial"/>
              <a:sym typeface="Arial"/>
            </a:endParaRPr>
          </a:p>
        </p:txBody>
      </p:sp>
      <p:sp>
        <p:nvSpPr>
          <p:cNvPr id="205" name="Google Shape;205;p24"/>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12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0"/>
        <p:cNvGrpSpPr/>
        <p:nvPr/>
      </p:nvGrpSpPr>
      <p:grpSpPr>
        <a:xfrm>
          <a:off x="0" y="0"/>
          <a:ext cx="0" cy="0"/>
          <a:chOff x="0" y="0"/>
          <a:chExt cx="0" cy="0"/>
        </a:xfrm>
      </p:grpSpPr>
      <p:cxnSp>
        <p:nvCxnSpPr>
          <p:cNvPr id="211" name="Google Shape;211;p25"/>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212" name="Google Shape;212;p25"/>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213" name="Google Shape;213;p25"/>
          <p:cNvSpPr txBox="1"/>
          <p:nvPr/>
        </p:nvSpPr>
        <p:spPr>
          <a:xfrm>
            <a:off x="314325" y="381000"/>
            <a:ext cx="641985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A hybrid topology: a star backbone with three bus networks</a:t>
            </a:r>
            <a:endParaRPr sz="1400" b="0" i="0" u="none" strike="noStrike" cap="none">
              <a:solidFill>
                <a:srgbClr val="000000"/>
              </a:solidFill>
              <a:latin typeface="Arial"/>
              <a:ea typeface="Arial"/>
              <a:cs typeface="Arial"/>
              <a:sym typeface="Arial"/>
            </a:endParaRPr>
          </a:p>
        </p:txBody>
      </p:sp>
      <p:pic>
        <p:nvPicPr>
          <p:cNvPr id="214" name="Google Shape;214;p25"/>
          <p:cNvPicPr preferRelativeResize="0"/>
          <p:nvPr/>
        </p:nvPicPr>
        <p:blipFill rotWithShape="1">
          <a:blip r:embed="rId3">
            <a:alphaModFix/>
          </a:blip>
          <a:srcRect/>
          <a:stretch/>
        </p:blipFill>
        <p:spPr>
          <a:xfrm>
            <a:off x="736600" y="1490662"/>
            <a:ext cx="6883400" cy="4148137"/>
          </a:xfrm>
          <a:prstGeom prst="rect">
            <a:avLst/>
          </a:prstGeom>
          <a:noFill/>
          <a:ln>
            <a:noFill/>
          </a:ln>
        </p:spPr>
      </p:pic>
      <p:sp>
        <p:nvSpPr>
          <p:cNvPr id="215" name="Google Shape;215;p25"/>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13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
        <p:cNvGrpSpPr/>
        <p:nvPr/>
      </p:nvGrpSpPr>
      <p:grpSpPr>
        <a:xfrm>
          <a:off x="0" y="0"/>
          <a:ext cx="0" cy="0"/>
          <a:chOff x="0" y="0"/>
          <a:chExt cx="0" cy="0"/>
        </a:xfrm>
      </p:grpSpPr>
      <p:cxnSp>
        <p:nvCxnSpPr>
          <p:cNvPr id="221" name="Google Shape;221;p26"/>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222" name="Google Shape;222;p26"/>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223" name="Google Shape;223;p26"/>
          <p:cNvSpPr txBox="1"/>
          <p:nvPr/>
        </p:nvSpPr>
        <p:spPr>
          <a:xfrm>
            <a:off x="323850" y="2438400"/>
            <a:ext cx="668655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An isolated LAN connecting 12 computers to a hub in a closet</a:t>
            </a:r>
            <a:endParaRPr sz="1400" b="0" i="0" u="none" strike="noStrike" cap="none">
              <a:solidFill>
                <a:srgbClr val="000000"/>
              </a:solidFill>
              <a:latin typeface="Arial"/>
              <a:ea typeface="Arial"/>
              <a:cs typeface="Arial"/>
              <a:sym typeface="Arial"/>
            </a:endParaRPr>
          </a:p>
        </p:txBody>
      </p:sp>
      <p:pic>
        <p:nvPicPr>
          <p:cNvPr id="224" name="Google Shape;224;p26"/>
          <p:cNvPicPr preferRelativeResize="0"/>
          <p:nvPr/>
        </p:nvPicPr>
        <p:blipFill rotWithShape="1">
          <a:blip r:embed="rId3">
            <a:alphaModFix/>
          </a:blip>
          <a:srcRect/>
          <a:stretch/>
        </p:blipFill>
        <p:spPr>
          <a:xfrm>
            <a:off x="990600" y="3048000"/>
            <a:ext cx="4452937" cy="2797175"/>
          </a:xfrm>
          <a:prstGeom prst="rect">
            <a:avLst/>
          </a:prstGeom>
          <a:noFill/>
          <a:ln>
            <a:noFill/>
          </a:ln>
        </p:spPr>
      </p:pic>
      <p:sp>
        <p:nvSpPr>
          <p:cNvPr id="225" name="Google Shape;225;p26"/>
          <p:cNvSpPr txBox="1"/>
          <p:nvPr/>
        </p:nvSpPr>
        <p:spPr>
          <a:xfrm>
            <a:off x="168275" y="304800"/>
            <a:ext cx="4257675"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3200"/>
              <a:buFont typeface="Times New Roman"/>
              <a:buNone/>
            </a:pPr>
            <a:r>
              <a:rPr lang="en-US" sz="3200" b="1" i="0" u="none" strike="noStrike" cap="none">
                <a:solidFill>
                  <a:srgbClr val="0033CC"/>
                </a:solidFill>
                <a:latin typeface="Times New Roman"/>
                <a:ea typeface="Times New Roman"/>
                <a:cs typeface="Times New Roman"/>
                <a:sym typeface="Times New Roman"/>
              </a:rPr>
              <a:t>Categories of Networks</a:t>
            </a:r>
            <a:endParaRPr sz="1400" b="0" i="0" u="none" strike="noStrike" cap="none">
              <a:solidFill>
                <a:srgbClr val="000000"/>
              </a:solidFill>
              <a:latin typeface="Arial"/>
              <a:ea typeface="Arial"/>
              <a:cs typeface="Arial"/>
              <a:sym typeface="Arial"/>
            </a:endParaRPr>
          </a:p>
        </p:txBody>
      </p:sp>
      <p:sp>
        <p:nvSpPr>
          <p:cNvPr id="226" name="Google Shape;226;p26"/>
          <p:cNvSpPr txBox="1"/>
          <p:nvPr/>
        </p:nvSpPr>
        <p:spPr>
          <a:xfrm>
            <a:off x="457200" y="1066800"/>
            <a:ext cx="6248400" cy="1312862"/>
          </a:xfrm>
          <a:prstGeom prst="rect">
            <a:avLst/>
          </a:prstGeom>
          <a:noFill/>
          <a:ln>
            <a:noFill/>
          </a:ln>
        </p:spPr>
        <p:txBody>
          <a:bodyPr spcFirstLastPara="1" wrap="square" lIns="90000" tIns="46800" rIns="90000" bIns="46800" anchor="t" anchorCtr="0">
            <a:spAutoFit/>
          </a:bodyPr>
          <a:lstStyle/>
          <a:p>
            <a:pPr marL="457200" marR="0" lvl="0" indent="-457200" algn="l" rtl="0">
              <a:lnSpc>
                <a:spcPct val="100000"/>
              </a:lnSpc>
              <a:spcBef>
                <a:spcPts val="0"/>
              </a:spcBef>
              <a:spcAft>
                <a:spcPts val="0"/>
              </a:spcAft>
              <a:buClr>
                <a:srgbClr val="000000"/>
              </a:buClr>
              <a:buSzPts val="2000"/>
              <a:buFont typeface="Times New Roman"/>
              <a:buAutoNum type="arabicPeriod"/>
            </a:pPr>
            <a:r>
              <a:rPr lang="en-US" sz="2000" b="1" i="0" u="none" strike="noStrike" cap="none">
                <a:solidFill>
                  <a:srgbClr val="000000"/>
                </a:solidFill>
                <a:latin typeface="Times New Roman"/>
                <a:ea typeface="Times New Roman"/>
                <a:cs typeface="Times New Roman"/>
                <a:sym typeface="Times New Roman"/>
              </a:rPr>
              <a:t>Local Area Network (LAN)</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Times New Roman"/>
              <a:buAutoNum type="arabicPeriod"/>
            </a:pPr>
            <a:r>
              <a:rPr lang="en-US" sz="2000" b="1" i="0" u="none" strike="noStrike" cap="none">
                <a:solidFill>
                  <a:srgbClr val="000000"/>
                </a:solidFill>
                <a:latin typeface="Times New Roman"/>
                <a:ea typeface="Times New Roman"/>
                <a:cs typeface="Times New Roman"/>
                <a:sym typeface="Times New Roman"/>
              </a:rPr>
              <a:t>Wireless Local Area Network (WLAN)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Times New Roman"/>
              <a:buAutoNum type="arabicPeriod"/>
            </a:pPr>
            <a:r>
              <a:rPr lang="en-US" sz="2000" b="1" i="0" u="none" strike="noStrike" cap="none">
                <a:solidFill>
                  <a:srgbClr val="000000"/>
                </a:solidFill>
                <a:latin typeface="Times New Roman"/>
                <a:ea typeface="Times New Roman"/>
                <a:cs typeface="Times New Roman"/>
                <a:sym typeface="Times New Roman"/>
              </a:rPr>
              <a:t>Metropolitan Area Network (MAN)</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Times New Roman"/>
              <a:buAutoNum type="arabicPeriod"/>
            </a:pPr>
            <a:r>
              <a:rPr lang="en-US" sz="2000" b="1" i="0" u="none" strike="noStrike" cap="none">
                <a:solidFill>
                  <a:srgbClr val="000000"/>
                </a:solidFill>
                <a:latin typeface="Times New Roman"/>
                <a:ea typeface="Times New Roman"/>
                <a:cs typeface="Times New Roman"/>
                <a:sym typeface="Times New Roman"/>
              </a:rPr>
              <a:t>Wide Area Network (WAN) </a:t>
            </a:r>
            <a:endParaRPr sz="1400" b="0" i="0" u="none" strike="noStrike" cap="none">
              <a:solidFill>
                <a:srgbClr val="000000"/>
              </a:solidFill>
              <a:latin typeface="Arial"/>
              <a:ea typeface="Arial"/>
              <a:cs typeface="Arial"/>
              <a:sym typeface="Arial"/>
            </a:endParaRPr>
          </a:p>
        </p:txBody>
      </p:sp>
      <p:sp>
        <p:nvSpPr>
          <p:cNvPr id="227" name="Google Shape;227;p26"/>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14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1"/>
        <p:cNvGrpSpPr/>
        <p:nvPr/>
      </p:nvGrpSpPr>
      <p:grpSpPr>
        <a:xfrm>
          <a:off x="0" y="0"/>
          <a:ext cx="0" cy="0"/>
          <a:chOff x="0" y="0"/>
          <a:chExt cx="0" cy="0"/>
        </a:xfrm>
      </p:grpSpPr>
      <p:sp>
        <p:nvSpPr>
          <p:cNvPr id="232" name="Google Shape;232;p27"/>
          <p:cNvSpPr txBox="1"/>
          <p:nvPr/>
        </p:nvSpPr>
        <p:spPr>
          <a:xfrm>
            <a:off x="317500" y="631825"/>
            <a:ext cx="8323262" cy="2463800"/>
          </a:xfrm>
          <a:prstGeom prst="rect">
            <a:avLst/>
          </a:prstGeom>
          <a:noFill/>
          <a:ln>
            <a:noFill/>
          </a:ln>
        </p:spPr>
        <p:txBody>
          <a:bodyPr spcFirstLastPara="1" wrap="square" lIns="0" tIns="4675" rIns="0" bIns="0" anchor="t" anchorCtr="0">
            <a:noAutofit/>
          </a:bodyPr>
          <a:lstStyle/>
          <a:p>
            <a:pPr marL="0" marR="0" lvl="0" indent="0" algn="l" rtl="0">
              <a:lnSpc>
                <a:spcPct val="98000"/>
              </a:lnSpc>
              <a:spcBef>
                <a:spcPts val="0"/>
              </a:spcBef>
              <a:spcAft>
                <a:spcPts val="0"/>
              </a:spcAft>
              <a:buClr>
                <a:srgbClr val="000000"/>
              </a:buClr>
              <a:buSzPts val="1800"/>
              <a:buFont typeface="Arial"/>
              <a:buNone/>
            </a:pPr>
            <a:endParaRPr sz="1800" b="1" i="0" u="none" strike="noStrike" cap="none">
              <a:solidFill>
                <a:srgbClr val="000000"/>
              </a:solidFill>
              <a:latin typeface="Tahoma"/>
              <a:ea typeface="Tahoma"/>
              <a:cs typeface="Tahoma"/>
              <a:sym typeface="Tahoma"/>
            </a:endParaRPr>
          </a:p>
          <a:p>
            <a:pPr marL="0" marR="0" lvl="0" indent="0" algn="l" rtl="0">
              <a:lnSpc>
                <a:spcPct val="98000"/>
              </a:lnSpc>
              <a:spcBef>
                <a:spcPts val="40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 </a:t>
            </a:r>
            <a:r>
              <a:rPr lang="en-US" sz="1800" b="0" i="0" u="none" strike="noStrike" cap="none">
                <a:solidFill>
                  <a:srgbClr val="000000"/>
                </a:solidFill>
                <a:latin typeface="Tahoma"/>
                <a:ea typeface="Tahoma"/>
                <a:cs typeface="Tahoma"/>
                <a:sym typeface="Tahoma"/>
              </a:rPr>
              <a:t>A local area network (LAN) is a computer network covering a small geographic area, like a home, office,</a:t>
            </a:r>
            <a:endParaRPr sz="1400" b="0" i="0" u="none" strike="noStrike" cap="none">
              <a:solidFill>
                <a:srgbClr val="000000"/>
              </a:solidFill>
              <a:latin typeface="Arial"/>
              <a:ea typeface="Arial"/>
              <a:cs typeface="Arial"/>
              <a:sym typeface="Arial"/>
            </a:endParaRPr>
          </a:p>
          <a:p>
            <a:pPr marL="0" marR="0" lvl="0" indent="0" algn="l" rtl="0">
              <a:lnSpc>
                <a:spcPct val="98000"/>
              </a:lnSpc>
              <a:spcBef>
                <a:spcPts val="40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or group of buildings</a:t>
            </a:r>
            <a:endParaRPr sz="1400" b="0" i="0" u="none" strike="noStrike" cap="none">
              <a:solidFill>
                <a:srgbClr val="000000"/>
              </a:solidFill>
              <a:latin typeface="Arial"/>
              <a:ea typeface="Arial"/>
              <a:cs typeface="Arial"/>
              <a:sym typeface="Arial"/>
            </a:endParaRPr>
          </a:p>
          <a:p>
            <a:pPr marL="0" marR="0" lvl="0" indent="0" algn="l" rtl="0">
              <a:lnSpc>
                <a:spcPct val="98000"/>
              </a:lnSpc>
              <a:spcBef>
                <a:spcPts val="400"/>
              </a:spcBef>
              <a:spcAft>
                <a:spcPts val="0"/>
              </a:spcAft>
              <a:buClr>
                <a:srgbClr val="000000"/>
              </a:buClr>
              <a:buSzPts val="1800"/>
              <a:buFont typeface="Arial"/>
              <a:buNone/>
            </a:pPr>
            <a:endParaRPr sz="1800" b="1" i="0" u="none" strike="noStrike" cap="none">
              <a:solidFill>
                <a:srgbClr val="000000"/>
              </a:solidFill>
              <a:latin typeface="Tahoma"/>
              <a:ea typeface="Tahoma"/>
              <a:cs typeface="Tahoma"/>
              <a:sym typeface="Tahoma"/>
            </a:endParaRPr>
          </a:p>
          <a:p>
            <a:pPr marL="0" marR="0" lvl="0" indent="0" algn="l" rtl="0">
              <a:lnSpc>
                <a:spcPct val="98000"/>
              </a:lnSpc>
              <a:spcBef>
                <a:spcPts val="400"/>
              </a:spcBef>
              <a:spcAft>
                <a:spcPts val="0"/>
              </a:spcAft>
              <a:buClr>
                <a:srgbClr val="000000"/>
              </a:buClr>
              <a:buSzPts val="1800"/>
              <a:buFont typeface="Arial"/>
              <a:buNone/>
            </a:pPr>
            <a:endParaRPr sz="1800" b="1" i="0" u="none" strike="noStrike" cap="none">
              <a:solidFill>
                <a:srgbClr val="000000"/>
              </a:solidFill>
              <a:latin typeface="Tahoma"/>
              <a:ea typeface="Tahoma"/>
              <a:cs typeface="Tahoma"/>
              <a:sym typeface="Tahoma"/>
            </a:endParaRPr>
          </a:p>
          <a:p>
            <a:pPr marL="0" marR="0" lvl="0" indent="0" algn="l" rtl="0">
              <a:lnSpc>
                <a:spcPct val="98000"/>
              </a:lnSpc>
              <a:spcBef>
                <a:spcPts val="400"/>
              </a:spcBef>
              <a:spcAft>
                <a:spcPts val="0"/>
              </a:spcAft>
              <a:buClr>
                <a:srgbClr val="000000"/>
              </a:buClr>
              <a:buSzPts val="1800"/>
              <a:buFont typeface="Arial"/>
              <a:buNone/>
            </a:pPr>
            <a:endParaRPr sz="1800" b="1"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Tahoma"/>
              <a:ea typeface="Tahoma"/>
              <a:cs typeface="Tahoma"/>
              <a:sym typeface="Tahoma"/>
            </a:endParaRPr>
          </a:p>
        </p:txBody>
      </p:sp>
      <p:sp>
        <p:nvSpPr>
          <p:cNvPr id="233" name="Google Shape;233;p27"/>
          <p:cNvSpPr txBox="1"/>
          <p:nvPr/>
        </p:nvSpPr>
        <p:spPr>
          <a:xfrm>
            <a:off x="503237" y="360362"/>
            <a:ext cx="7632700" cy="282575"/>
          </a:xfrm>
          <a:prstGeom prst="rect">
            <a:avLst/>
          </a:prstGeom>
          <a:noFill/>
          <a:ln>
            <a:noFill/>
          </a:ln>
        </p:spPr>
        <p:txBody>
          <a:bodyPr spcFirstLastPara="1" wrap="square" lIns="0" tIns="17625" rIns="0" bIns="0" anchor="t" anchorCtr="0">
            <a:noAutofit/>
          </a:bodyPr>
          <a:lstStyle/>
          <a:p>
            <a:pPr marL="0" marR="0" lvl="0" indent="0" algn="l" rtl="0">
              <a:lnSpc>
                <a:spcPct val="93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Local Area Networks (LANs):</a:t>
            </a:r>
            <a:endParaRPr sz="1400" b="0" i="0" u="none" strike="noStrike" cap="none">
              <a:solidFill>
                <a:srgbClr val="000000"/>
              </a:solidFill>
              <a:latin typeface="Arial"/>
              <a:ea typeface="Arial"/>
              <a:cs typeface="Arial"/>
              <a:sym typeface="Arial"/>
            </a:endParaRPr>
          </a:p>
        </p:txBody>
      </p:sp>
      <p:sp>
        <p:nvSpPr>
          <p:cNvPr id="234" name="Google Shape;234;p27"/>
          <p:cNvSpPr txBox="1"/>
          <p:nvPr/>
        </p:nvSpPr>
        <p:spPr>
          <a:xfrm>
            <a:off x="388937" y="2309812"/>
            <a:ext cx="5327650" cy="282575"/>
          </a:xfrm>
          <a:prstGeom prst="rect">
            <a:avLst/>
          </a:prstGeom>
          <a:noFill/>
          <a:ln>
            <a:noFill/>
          </a:ln>
        </p:spPr>
        <p:txBody>
          <a:bodyPr spcFirstLastPara="1" wrap="square" lIns="0" tIns="17625" rIns="0" bIns="0" anchor="t" anchorCtr="0">
            <a:noAutofit/>
          </a:bodyPr>
          <a:lstStyle/>
          <a:p>
            <a:pPr marL="0" marR="0" lvl="0" indent="0" algn="l" rtl="0">
              <a:lnSpc>
                <a:spcPct val="93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Metropolitan Area Network (MAN):</a:t>
            </a:r>
            <a:endParaRPr sz="1400" b="0" i="0" u="none" strike="noStrike" cap="none">
              <a:solidFill>
                <a:srgbClr val="000000"/>
              </a:solidFill>
              <a:latin typeface="Arial"/>
              <a:ea typeface="Arial"/>
              <a:cs typeface="Arial"/>
              <a:sym typeface="Arial"/>
            </a:endParaRPr>
          </a:p>
        </p:txBody>
      </p:sp>
      <p:sp>
        <p:nvSpPr>
          <p:cNvPr id="235" name="Google Shape;235;p27"/>
          <p:cNvSpPr txBox="1"/>
          <p:nvPr/>
        </p:nvSpPr>
        <p:spPr>
          <a:xfrm>
            <a:off x="325437" y="2741612"/>
            <a:ext cx="8602662" cy="2444750"/>
          </a:xfrm>
          <a:prstGeom prst="rect">
            <a:avLst/>
          </a:prstGeom>
          <a:noFill/>
          <a:ln>
            <a:noFill/>
          </a:ln>
        </p:spPr>
        <p:txBody>
          <a:bodyPr spcFirstLastPara="1" wrap="square" lIns="0" tIns="4675" rIns="0" bIns="0" anchor="t" anchorCtr="0">
            <a:noAutofit/>
          </a:bodyPr>
          <a:lstStyle/>
          <a:p>
            <a:pPr marL="0" marR="0" lvl="0" indent="0" algn="l" rtl="0">
              <a:lnSpc>
                <a:spcPct val="98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a:t>
            </a:r>
            <a:r>
              <a:rPr lang="en-US" sz="1800" b="0" i="0" u="none" strike="noStrike" cap="none">
                <a:solidFill>
                  <a:srgbClr val="000000"/>
                </a:solidFill>
                <a:latin typeface="Tahoma"/>
                <a:ea typeface="Tahoma"/>
                <a:cs typeface="Tahoma"/>
                <a:sym typeface="Tahoma"/>
              </a:rPr>
              <a:t>  A metropolitan area network (MAN) is a network that interconnects users with computer resources in a geographic area or region larger than that covered by even a large local area network (LAN) but smaller than the area covered by a wide area network (WAN). </a:t>
            </a:r>
            <a:endParaRPr sz="1400" b="0" i="0" u="none" strike="noStrike" cap="none">
              <a:solidFill>
                <a:srgbClr val="000000"/>
              </a:solidFill>
              <a:latin typeface="Arial"/>
              <a:ea typeface="Arial"/>
              <a:cs typeface="Arial"/>
              <a:sym typeface="Arial"/>
            </a:endParaRPr>
          </a:p>
          <a:p>
            <a:pPr marL="0" marR="0" lvl="0" indent="0" algn="l" rtl="0">
              <a:lnSpc>
                <a:spcPct val="98000"/>
              </a:lnSpc>
              <a:spcBef>
                <a:spcPts val="40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The term is applied to the interconnection of networks in a city into a single larger network (which may then also offer efficient connection to a wide area network). It is also used to mean the interconnection of several local area networks by bridging them with backbone lines. The latter usage is also sometimes referred to as a campus network.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0"/>
        <p:cNvGrpSpPr/>
        <p:nvPr/>
      </p:nvGrpSpPr>
      <p:grpSpPr>
        <a:xfrm>
          <a:off x="0" y="0"/>
          <a:ext cx="0" cy="0"/>
          <a:chOff x="0" y="0"/>
          <a:chExt cx="0" cy="0"/>
        </a:xfrm>
      </p:grpSpPr>
      <p:cxnSp>
        <p:nvCxnSpPr>
          <p:cNvPr id="241" name="Google Shape;241;p28"/>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242" name="Google Shape;242;p28"/>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243" name="Google Shape;243;p28"/>
          <p:cNvSpPr txBox="1"/>
          <p:nvPr/>
        </p:nvSpPr>
        <p:spPr>
          <a:xfrm>
            <a:off x="168275" y="304800"/>
            <a:ext cx="4257675"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3200"/>
              <a:buFont typeface="Times New Roman"/>
              <a:buNone/>
            </a:pPr>
            <a:r>
              <a:rPr lang="en-US" sz="3200" b="1" i="0" u="none" strike="noStrike" cap="none">
                <a:solidFill>
                  <a:srgbClr val="0033CC"/>
                </a:solidFill>
                <a:latin typeface="Times New Roman"/>
                <a:ea typeface="Times New Roman"/>
                <a:cs typeface="Times New Roman"/>
                <a:sym typeface="Times New Roman"/>
              </a:rPr>
              <a:t>Categories of Networks</a:t>
            </a:r>
            <a:endParaRPr sz="1400" b="0" i="0" u="none" strike="noStrike" cap="none">
              <a:solidFill>
                <a:srgbClr val="000000"/>
              </a:solidFill>
              <a:latin typeface="Arial"/>
              <a:ea typeface="Arial"/>
              <a:cs typeface="Arial"/>
              <a:sym typeface="Arial"/>
            </a:endParaRPr>
          </a:p>
        </p:txBody>
      </p:sp>
      <p:sp>
        <p:nvSpPr>
          <p:cNvPr id="244" name="Google Shape;244;p28"/>
          <p:cNvSpPr txBox="1"/>
          <p:nvPr/>
        </p:nvSpPr>
        <p:spPr>
          <a:xfrm>
            <a:off x="457200" y="1066800"/>
            <a:ext cx="624840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Metropolitan Area Network (MAN)</a:t>
            </a:r>
            <a:endParaRPr sz="1400" b="0" i="0" u="none" strike="noStrike" cap="none">
              <a:solidFill>
                <a:srgbClr val="000000"/>
              </a:solidFill>
              <a:latin typeface="Arial"/>
              <a:ea typeface="Arial"/>
              <a:cs typeface="Arial"/>
              <a:sym typeface="Arial"/>
            </a:endParaRPr>
          </a:p>
        </p:txBody>
      </p:sp>
      <p:sp>
        <p:nvSpPr>
          <p:cNvPr id="245" name="Google Shape;245;p28"/>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16</a:t>
            </a:fld>
            <a:endParaRPr sz="1400" b="0" i="0" u="none" strike="noStrike" cap="none">
              <a:solidFill>
                <a:srgbClr val="000000"/>
              </a:solidFill>
              <a:latin typeface="Arial"/>
              <a:ea typeface="Arial"/>
              <a:cs typeface="Arial"/>
              <a:sym typeface="Arial"/>
            </a:endParaRPr>
          </a:p>
        </p:txBody>
      </p:sp>
      <p:pic>
        <p:nvPicPr>
          <p:cNvPr id="246" name="Google Shape;246;p28"/>
          <p:cNvPicPr preferRelativeResize="0"/>
          <p:nvPr/>
        </p:nvPicPr>
        <p:blipFill rotWithShape="1">
          <a:blip r:embed="rId3">
            <a:alphaModFix/>
          </a:blip>
          <a:srcRect/>
          <a:stretch/>
        </p:blipFill>
        <p:spPr>
          <a:xfrm>
            <a:off x="2016125" y="1584325"/>
            <a:ext cx="5200650" cy="4600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0"/>
        <p:cNvGrpSpPr/>
        <p:nvPr/>
      </p:nvGrpSpPr>
      <p:grpSpPr>
        <a:xfrm>
          <a:off x="0" y="0"/>
          <a:ext cx="0" cy="0"/>
          <a:chOff x="0" y="0"/>
          <a:chExt cx="0" cy="0"/>
        </a:xfrm>
      </p:grpSpPr>
      <p:sp>
        <p:nvSpPr>
          <p:cNvPr id="251" name="Google Shape;251;p29"/>
          <p:cNvSpPr txBox="1">
            <a:spLocks noGrp="1"/>
          </p:cNvSpPr>
          <p:nvPr>
            <p:ph type="ctrTitle"/>
          </p:nvPr>
        </p:nvSpPr>
        <p:spPr>
          <a:xfrm>
            <a:off x="457200" y="273050"/>
            <a:ext cx="8229600" cy="114458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Wide Area Networks (WANs):</a:t>
            </a:r>
            <a:endParaRPr/>
          </a:p>
        </p:txBody>
      </p:sp>
      <p:sp>
        <p:nvSpPr>
          <p:cNvPr id="252" name="Google Shape;252;p29"/>
          <p:cNvSpPr txBox="1">
            <a:spLocks noGrp="1"/>
          </p:cNvSpPr>
          <p:nvPr>
            <p:ph type="subTitle" idx="1"/>
          </p:nvPr>
        </p:nvSpPr>
        <p:spPr>
          <a:xfrm>
            <a:off x="457200" y="1604962"/>
            <a:ext cx="8229600" cy="397668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Wide Area Network (WAN) is a computer network that covers a broad area (i.e., any network whose communications links cross metropolitan, regional, or national boundaries). Or, less formally, a network that uses routers and public communications links</a:t>
            </a:r>
            <a:endParaRPr/>
          </a:p>
          <a:p>
            <a:pPr marL="0" marR="0" lvl="0" indent="0" algn="l" rtl="0">
              <a:lnSpc>
                <a:spcPct val="100000"/>
              </a:lnSpc>
              <a:spcBef>
                <a:spcPts val="40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The largest and most well-known example of a WAN is the Internet.</a:t>
            </a:r>
            <a:endParaRPr/>
          </a:p>
          <a:p>
            <a:pPr marL="0" marR="0" lvl="0" indent="0" algn="l" rtl="0">
              <a:lnSpc>
                <a:spcPct val="100000"/>
              </a:lnSpc>
              <a:spcBef>
                <a:spcPts val="40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WANs are used to connect LANs and other types of networks together, so that users and computers in</a:t>
            </a:r>
            <a:endParaRPr/>
          </a:p>
          <a:p>
            <a:pPr marL="0" marR="0" lvl="0" indent="0" algn="l" rtl="0">
              <a:lnSpc>
                <a:spcPct val="100000"/>
              </a:lnSpc>
              <a:spcBef>
                <a:spcPts val="40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one location can communicate with users and computers in other locations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7"/>
        <p:cNvGrpSpPr/>
        <p:nvPr/>
      </p:nvGrpSpPr>
      <p:grpSpPr>
        <a:xfrm>
          <a:off x="0" y="0"/>
          <a:ext cx="0" cy="0"/>
          <a:chOff x="0" y="0"/>
          <a:chExt cx="0" cy="0"/>
        </a:xfrm>
      </p:grpSpPr>
      <p:cxnSp>
        <p:nvCxnSpPr>
          <p:cNvPr id="258" name="Google Shape;258;p30"/>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259" name="Google Shape;259;p30"/>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260" name="Google Shape;260;p30"/>
          <p:cNvSpPr txBox="1"/>
          <p:nvPr/>
        </p:nvSpPr>
        <p:spPr>
          <a:xfrm>
            <a:off x="298450" y="381000"/>
            <a:ext cx="6610350" cy="46037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1" i="1" u="none" strike="noStrike" cap="none">
                <a:solidFill>
                  <a:srgbClr val="000000"/>
                </a:solidFill>
                <a:latin typeface="Times New Roman"/>
                <a:ea typeface="Times New Roman"/>
                <a:cs typeface="Times New Roman"/>
                <a:sym typeface="Times New Roman"/>
              </a:rPr>
              <a:t>WANs: a switched WAN and a point-to-point WAN</a:t>
            </a:r>
            <a:endParaRPr sz="1400" b="0" i="0" u="none" strike="noStrike" cap="none">
              <a:solidFill>
                <a:srgbClr val="000000"/>
              </a:solidFill>
              <a:latin typeface="Arial"/>
              <a:ea typeface="Arial"/>
              <a:cs typeface="Arial"/>
              <a:sym typeface="Arial"/>
            </a:endParaRPr>
          </a:p>
        </p:txBody>
      </p:sp>
      <p:pic>
        <p:nvPicPr>
          <p:cNvPr id="261" name="Google Shape;261;p30"/>
          <p:cNvPicPr preferRelativeResize="0"/>
          <p:nvPr/>
        </p:nvPicPr>
        <p:blipFill rotWithShape="1">
          <a:blip r:embed="rId3">
            <a:alphaModFix/>
          </a:blip>
          <a:srcRect/>
          <a:stretch/>
        </p:blipFill>
        <p:spPr>
          <a:xfrm>
            <a:off x="1117600" y="1116012"/>
            <a:ext cx="7112000" cy="5056187"/>
          </a:xfrm>
          <a:prstGeom prst="rect">
            <a:avLst/>
          </a:prstGeom>
          <a:noFill/>
          <a:ln>
            <a:noFill/>
          </a:ln>
        </p:spPr>
      </p:pic>
      <p:sp>
        <p:nvSpPr>
          <p:cNvPr id="262" name="Google Shape;262;p30"/>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18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cxnSp>
        <p:nvCxnSpPr>
          <p:cNvPr id="268" name="Google Shape;268;p31"/>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269" name="Google Shape;269;p31"/>
          <p:cNvCxnSpPr/>
          <p:nvPr/>
        </p:nvCxnSpPr>
        <p:spPr>
          <a:xfrm>
            <a:off x="152400" y="8382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270" name="Google Shape;270;p31"/>
          <p:cNvSpPr txBox="1"/>
          <p:nvPr/>
        </p:nvSpPr>
        <p:spPr>
          <a:xfrm>
            <a:off x="382587" y="914400"/>
            <a:ext cx="6589712"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A heterogeneous network made of four WANs and two LANs</a:t>
            </a:r>
            <a:endParaRPr sz="1400" b="0" i="0" u="none" strike="noStrike" cap="none">
              <a:solidFill>
                <a:srgbClr val="000000"/>
              </a:solidFill>
              <a:latin typeface="Arial"/>
              <a:ea typeface="Arial"/>
              <a:cs typeface="Arial"/>
              <a:sym typeface="Arial"/>
            </a:endParaRPr>
          </a:p>
        </p:txBody>
      </p:sp>
      <p:pic>
        <p:nvPicPr>
          <p:cNvPr id="271" name="Google Shape;271;p31"/>
          <p:cNvPicPr preferRelativeResize="0"/>
          <p:nvPr/>
        </p:nvPicPr>
        <p:blipFill rotWithShape="1">
          <a:blip r:embed="rId3">
            <a:alphaModFix/>
          </a:blip>
          <a:srcRect/>
          <a:stretch/>
        </p:blipFill>
        <p:spPr>
          <a:xfrm>
            <a:off x="1824037" y="1371600"/>
            <a:ext cx="5740400" cy="4724400"/>
          </a:xfrm>
          <a:prstGeom prst="rect">
            <a:avLst/>
          </a:prstGeom>
          <a:noFill/>
          <a:ln>
            <a:noFill/>
          </a:ln>
        </p:spPr>
      </p:pic>
      <p:sp>
        <p:nvSpPr>
          <p:cNvPr id="272" name="Google Shape;272;p31"/>
          <p:cNvSpPr txBox="1"/>
          <p:nvPr/>
        </p:nvSpPr>
        <p:spPr>
          <a:xfrm>
            <a:off x="152400" y="228600"/>
            <a:ext cx="7086600"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3200"/>
              <a:buFont typeface="Times New Roman"/>
              <a:buNone/>
            </a:pPr>
            <a:r>
              <a:rPr lang="en-US" sz="3200" b="1" i="0" u="none" strike="noStrike" cap="none">
                <a:solidFill>
                  <a:srgbClr val="0033CC"/>
                </a:solidFill>
                <a:latin typeface="Times New Roman"/>
                <a:ea typeface="Times New Roman"/>
                <a:cs typeface="Times New Roman"/>
                <a:sym typeface="Times New Roman"/>
              </a:rPr>
              <a:t>Interconnection of Networks: internet</a:t>
            </a:r>
            <a:endParaRPr sz="1400" b="0" i="0" u="none" strike="noStrike" cap="none">
              <a:solidFill>
                <a:srgbClr val="000000"/>
              </a:solidFill>
              <a:latin typeface="Arial"/>
              <a:ea typeface="Arial"/>
              <a:cs typeface="Arial"/>
              <a:sym typeface="Arial"/>
            </a:endParaRPr>
          </a:p>
        </p:txBody>
      </p:sp>
      <p:sp>
        <p:nvSpPr>
          <p:cNvPr id="273" name="Google Shape;273;p31"/>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19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4"/>
          <p:cNvSpPr/>
          <p:nvPr/>
        </p:nvSpPr>
        <p:spPr>
          <a:xfrm>
            <a:off x="0" y="0"/>
            <a:ext cx="9144000" cy="914400"/>
          </a:xfrm>
          <a:prstGeom prst="rect">
            <a:avLst/>
          </a:prstGeom>
          <a:solidFill>
            <a:srgbClr val="33CC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74" name="Google Shape;74;p14"/>
          <p:cNvSpPr txBox="1"/>
          <p:nvPr/>
        </p:nvSpPr>
        <p:spPr>
          <a:xfrm>
            <a:off x="225425" y="195262"/>
            <a:ext cx="6267450"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1-1   DATA COMMUNICATIONS</a:t>
            </a: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76" name="Google Shape;76;p14"/>
          <p:cNvSpPr txBox="1"/>
          <p:nvPr/>
        </p:nvSpPr>
        <p:spPr>
          <a:xfrm>
            <a:off x="76200" y="1014412"/>
            <a:ext cx="8610600" cy="5213350"/>
          </a:xfrm>
          <a:prstGeom prst="rect">
            <a:avLst/>
          </a:prstGeom>
          <a:noFill/>
          <a:ln>
            <a:noFill/>
          </a:ln>
        </p:spPr>
        <p:txBody>
          <a:bodyPr spcFirstLastPara="1" wrap="square" lIns="90000" tIns="46800" rIns="90000" bIns="46800" anchor="ctr" anchorCtr="0">
            <a:spAutoFit/>
          </a:bodyPr>
          <a:lstStyle/>
          <a:p>
            <a:pPr marL="0" marR="0" lvl="0" indent="0" algn="just" rtl="0">
              <a:lnSpc>
                <a:spcPct val="100000"/>
              </a:lnSpc>
              <a:spcBef>
                <a:spcPts val="0"/>
              </a:spcBef>
              <a:spcAft>
                <a:spcPts val="0"/>
              </a:spcAft>
              <a:buClr>
                <a:srgbClr val="000000"/>
              </a:buClr>
              <a:buSzPts val="2800"/>
              <a:buFont typeface="Times New Roman"/>
              <a:buNone/>
            </a:pPr>
            <a:r>
              <a:rPr lang="en-US" sz="2800" b="1" i="1" u="none" strike="noStrike" cap="none">
                <a:solidFill>
                  <a:srgbClr val="000000"/>
                </a:solidFill>
                <a:latin typeface="Times New Roman"/>
                <a:ea typeface="Times New Roman"/>
                <a:cs typeface="Times New Roman"/>
                <a:sym typeface="Times New Roman"/>
              </a:rPr>
              <a:t>The term </a:t>
            </a:r>
            <a:r>
              <a:rPr lang="en-US" sz="2800" b="1" i="1" u="none" strike="noStrike" cap="none">
                <a:solidFill>
                  <a:srgbClr val="FF0000"/>
                </a:solidFill>
                <a:latin typeface="Times New Roman"/>
                <a:ea typeface="Times New Roman"/>
                <a:cs typeface="Times New Roman"/>
                <a:sym typeface="Times New Roman"/>
              </a:rPr>
              <a:t>telecommunication</a:t>
            </a:r>
            <a:r>
              <a:rPr lang="en-US" sz="2800" b="1" i="1" u="none" strike="noStrike" cap="none">
                <a:solidFill>
                  <a:srgbClr val="000000"/>
                </a:solidFill>
                <a:latin typeface="Times New Roman"/>
                <a:ea typeface="Times New Roman"/>
                <a:cs typeface="Times New Roman"/>
                <a:sym typeface="Times New Roman"/>
              </a:rPr>
              <a:t> means communication at a distance. The word </a:t>
            </a:r>
            <a:r>
              <a:rPr lang="en-US" sz="2800" b="1" i="1" u="none" strike="noStrike" cap="none">
                <a:solidFill>
                  <a:srgbClr val="FF0000"/>
                </a:solidFill>
                <a:latin typeface="Times New Roman"/>
                <a:ea typeface="Times New Roman"/>
                <a:cs typeface="Times New Roman"/>
                <a:sym typeface="Times New Roman"/>
              </a:rPr>
              <a:t>data</a:t>
            </a:r>
            <a:r>
              <a:rPr lang="en-US" sz="2800" b="1" i="1" u="none" strike="noStrike" cap="none">
                <a:solidFill>
                  <a:srgbClr val="000000"/>
                </a:solidFill>
                <a:latin typeface="Times New Roman"/>
                <a:ea typeface="Times New Roman"/>
                <a:cs typeface="Times New Roman"/>
                <a:sym typeface="Times New Roman"/>
              </a:rPr>
              <a:t> refers to information presented in whatever form is agreed upon by the parties creating and using the data.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1" i="1" u="none" strike="noStrike" cap="none">
              <a:solidFill>
                <a:srgbClr val="FF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0000"/>
              </a:buClr>
              <a:buSzPts val="2800"/>
              <a:buFont typeface="Times New Roman"/>
              <a:buNone/>
            </a:pPr>
            <a:r>
              <a:rPr lang="en-US" sz="2800" b="1" i="1" u="none" strike="noStrike" cap="none">
                <a:solidFill>
                  <a:srgbClr val="FF0000"/>
                </a:solidFill>
                <a:latin typeface="Times New Roman"/>
                <a:ea typeface="Times New Roman"/>
                <a:cs typeface="Times New Roman"/>
                <a:sym typeface="Times New Roman"/>
              </a:rPr>
              <a:t>Data communications</a:t>
            </a:r>
            <a:r>
              <a:rPr lang="en-US" sz="2800" b="1" i="1" u="none" strike="noStrike" cap="none">
                <a:solidFill>
                  <a:srgbClr val="000000"/>
                </a:solidFill>
                <a:latin typeface="Times New Roman"/>
                <a:ea typeface="Times New Roman"/>
                <a:cs typeface="Times New Roman"/>
                <a:sym typeface="Times New Roman"/>
              </a:rPr>
              <a:t> are the exchange of data between two devices via some form of transmission medium such as a wire cable or wireless.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Times New Roman"/>
              <a:buAutoNum type="arabicPeriod"/>
            </a:pPr>
            <a:r>
              <a:rPr lang="en-US" sz="2800" b="1" i="1" u="none" strike="noStrike" cap="none">
                <a:solidFill>
                  <a:srgbClr val="000000"/>
                </a:solidFill>
                <a:latin typeface="Times New Roman"/>
                <a:ea typeface="Times New Roman"/>
                <a:cs typeface="Times New Roman"/>
                <a:sym typeface="Times New Roman"/>
              </a:rPr>
              <a:t>Delivery    →   Correct destination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Times New Roman"/>
              <a:buAutoNum type="arabicPeriod"/>
            </a:pPr>
            <a:r>
              <a:rPr lang="en-US" sz="2800" b="1" i="1" u="none" strike="noStrike" cap="none">
                <a:solidFill>
                  <a:srgbClr val="000000"/>
                </a:solidFill>
                <a:latin typeface="Times New Roman"/>
                <a:ea typeface="Times New Roman"/>
                <a:cs typeface="Times New Roman"/>
                <a:sym typeface="Times New Roman"/>
              </a:rPr>
              <a:t>Accuracy  →    Accurate data</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Times New Roman"/>
              <a:buAutoNum type="arabicPeriod"/>
            </a:pPr>
            <a:r>
              <a:rPr lang="en-US" sz="2800" b="1" i="1" u="none" strike="noStrike" cap="none">
                <a:solidFill>
                  <a:srgbClr val="000000"/>
                </a:solidFill>
                <a:latin typeface="Times New Roman"/>
                <a:ea typeface="Times New Roman"/>
                <a:cs typeface="Times New Roman"/>
                <a:sym typeface="Times New Roman"/>
              </a:rPr>
              <a:t>Timelines  →    Real-time transmission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Times New Roman"/>
              <a:buAutoNum type="arabicPeriod"/>
            </a:pPr>
            <a:r>
              <a:rPr lang="en-US" sz="2800" b="1" i="1" u="none" strike="noStrike" cap="none">
                <a:solidFill>
                  <a:srgbClr val="000000"/>
                </a:solidFill>
                <a:latin typeface="Times New Roman"/>
                <a:ea typeface="Times New Roman"/>
                <a:cs typeface="Times New Roman"/>
                <a:sym typeface="Times New Roman"/>
              </a:rPr>
              <a:t>Jitter         →    Uneven delay</a:t>
            </a:r>
            <a:endParaRPr sz="1400" b="0" i="0" u="none" strike="noStrike" cap="none">
              <a:solidFill>
                <a:srgbClr val="000000"/>
              </a:solidFill>
              <a:latin typeface="Arial"/>
              <a:ea typeface="Arial"/>
              <a:cs typeface="Arial"/>
              <a:sym typeface="Arial"/>
            </a:endParaRPr>
          </a:p>
        </p:txBody>
      </p:sp>
      <p:sp>
        <p:nvSpPr>
          <p:cNvPr id="77" name="Google Shape;77;p14"/>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7"/>
        <p:cNvGrpSpPr/>
        <p:nvPr/>
      </p:nvGrpSpPr>
      <p:grpSpPr>
        <a:xfrm>
          <a:off x="0" y="0"/>
          <a:ext cx="0" cy="0"/>
          <a:chOff x="0" y="0"/>
          <a:chExt cx="0" cy="0"/>
        </a:xfrm>
      </p:grpSpPr>
      <p:sp>
        <p:nvSpPr>
          <p:cNvPr id="278" name="Google Shape;278;p32"/>
          <p:cNvSpPr txBox="1">
            <a:spLocks noGrp="1"/>
          </p:cNvSpPr>
          <p:nvPr>
            <p:ph type="title"/>
          </p:nvPr>
        </p:nvSpPr>
        <p:spPr>
          <a:xfrm>
            <a:off x="287337" y="215900"/>
            <a:ext cx="8229600" cy="590550"/>
          </a:xfrm>
          <a:prstGeom prst="rect">
            <a:avLst/>
          </a:prstGeom>
          <a:noFill/>
          <a:ln>
            <a:noFill/>
          </a:ln>
        </p:spPr>
        <p:txBody>
          <a:bodyPr spcFirstLastPara="1" wrap="square" lIns="0" tIns="19425" rIns="0" bIns="0" anchor="t" anchorCtr="0">
            <a:noAutofit/>
          </a:bodyPr>
          <a:lstStyle/>
          <a:p>
            <a:pPr marL="0" lvl="0" indent="0" algn="l" rtl="0">
              <a:lnSpc>
                <a:spcPct val="93000"/>
              </a:lnSpc>
              <a:spcBef>
                <a:spcPts val="0"/>
              </a:spcBef>
              <a:spcAft>
                <a:spcPts val="0"/>
              </a:spcAft>
              <a:buClr>
                <a:srgbClr val="000000"/>
              </a:buClr>
              <a:buSzPts val="2200"/>
              <a:buFont typeface="Times New Roman"/>
              <a:buNone/>
            </a:pPr>
            <a:r>
              <a:rPr lang="en-US" sz="2200" b="1" i="1" u="none">
                <a:solidFill>
                  <a:srgbClr val="000000"/>
                </a:solidFill>
                <a:latin typeface="Times New Roman"/>
                <a:ea typeface="Times New Roman"/>
                <a:cs typeface="Times New Roman"/>
                <a:sym typeface="Times New Roman"/>
              </a:rPr>
              <a:t>Wireless networks: </a:t>
            </a:r>
            <a:endParaRPr/>
          </a:p>
        </p:txBody>
      </p:sp>
      <p:sp>
        <p:nvSpPr>
          <p:cNvPr id="279" name="Google Shape;279;p32"/>
          <p:cNvSpPr txBox="1">
            <a:spLocks noGrp="1"/>
          </p:cNvSpPr>
          <p:nvPr>
            <p:ph type="body" idx="1"/>
          </p:nvPr>
        </p:nvSpPr>
        <p:spPr>
          <a:xfrm>
            <a:off x="457200" y="1295400"/>
            <a:ext cx="8229600" cy="4286250"/>
          </a:xfrm>
          <a:prstGeom prst="rect">
            <a:avLst/>
          </a:prstGeom>
          <a:noFill/>
          <a:ln>
            <a:noFill/>
          </a:ln>
        </p:spPr>
        <p:txBody>
          <a:bodyPr spcFirstLastPara="1" wrap="square" lIns="0" tIns="0" rIns="0" bIns="0" anchor="t" anchorCtr="0">
            <a:noAutofit/>
          </a:bodyPr>
          <a:lstStyle/>
          <a:p>
            <a:pPr marL="333375" marR="0" lvl="0" indent="-263525" algn="l" rtl="0">
              <a:lnSpc>
                <a:spcPct val="100000"/>
              </a:lnSpc>
              <a:spcBef>
                <a:spcPts val="0"/>
              </a:spcBef>
              <a:spcAft>
                <a:spcPts val="0"/>
              </a:spcAft>
              <a:buClr>
                <a:srgbClr val="3333CC"/>
              </a:buClr>
              <a:buSzPts val="820"/>
              <a:buFont typeface="Times New Roman"/>
              <a:buChar char="■"/>
            </a:pPr>
            <a:r>
              <a:rPr lang="en-US" sz="2100" i="0" u="none" strike="noStrike" cap="none">
                <a:solidFill>
                  <a:srgbClr val="000000"/>
                </a:solidFill>
                <a:latin typeface="Times New Roman"/>
                <a:ea typeface="Times New Roman"/>
                <a:cs typeface="Times New Roman"/>
                <a:sym typeface="Times New Roman"/>
              </a:rPr>
              <a:t>A wireless network is a computer network that uses wireless data connections between network nodes.</a:t>
            </a:r>
            <a:endParaRPr sz="2100">
              <a:latin typeface="Times New Roman"/>
              <a:ea typeface="Times New Roman"/>
              <a:cs typeface="Times New Roman"/>
              <a:sym typeface="Times New Roman"/>
            </a:endParaRPr>
          </a:p>
          <a:p>
            <a:pPr marL="333375" marR="0" lvl="0" indent="-263525" algn="l" rtl="0">
              <a:lnSpc>
                <a:spcPct val="100000"/>
              </a:lnSpc>
              <a:spcBef>
                <a:spcPts val="800"/>
              </a:spcBef>
              <a:spcAft>
                <a:spcPts val="0"/>
              </a:spcAft>
              <a:buClr>
                <a:srgbClr val="3333CC"/>
              </a:buClr>
              <a:buSzPts val="820"/>
              <a:buFont typeface="Times New Roman"/>
              <a:buChar char="■"/>
            </a:pPr>
            <a:r>
              <a:rPr lang="en-US" sz="2100" i="0" u="none" strike="noStrike" cap="none">
                <a:solidFill>
                  <a:srgbClr val="000000"/>
                </a:solidFill>
                <a:latin typeface="Times New Roman"/>
                <a:ea typeface="Times New Roman"/>
                <a:cs typeface="Times New Roman"/>
                <a:sym typeface="Times New Roman"/>
              </a:rPr>
              <a:t>Wireless networking is a method by which homes, telecommunications networks and business installations avoid the costly process of introducing cables into a building, or as a connection between various equipment locations.</a:t>
            </a:r>
            <a:endParaRPr sz="2100">
              <a:latin typeface="Times New Roman"/>
              <a:ea typeface="Times New Roman"/>
              <a:cs typeface="Times New Roman"/>
              <a:sym typeface="Times New Roman"/>
            </a:endParaRPr>
          </a:p>
          <a:p>
            <a:pPr marL="333375" marR="0" lvl="0" indent="-263525" algn="l" rtl="0">
              <a:lnSpc>
                <a:spcPct val="100000"/>
              </a:lnSpc>
              <a:spcBef>
                <a:spcPts val="800"/>
              </a:spcBef>
              <a:spcAft>
                <a:spcPts val="0"/>
              </a:spcAft>
              <a:buClr>
                <a:srgbClr val="3333CC"/>
              </a:buClr>
              <a:buSzPts val="820"/>
              <a:buFont typeface="Times New Roman"/>
              <a:buChar char="■"/>
            </a:pPr>
            <a:r>
              <a:rPr lang="en-US" sz="2100" i="0" u="none" strike="noStrike" cap="none">
                <a:solidFill>
                  <a:srgbClr val="000000"/>
                </a:solidFill>
                <a:latin typeface="Times New Roman"/>
                <a:ea typeface="Times New Roman"/>
                <a:cs typeface="Times New Roman"/>
                <a:sym typeface="Times New Roman"/>
              </a:rPr>
              <a:t>Admin telecommunications networks are generally implemented and administered using radio communication. This implementation takes place at the physical level (layer) of the OSI model network structure.</a:t>
            </a:r>
            <a:endParaRPr sz="2100">
              <a:latin typeface="Times New Roman"/>
              <a:ea typeface="Times New Roman"/>
              <a:cs typeface="Times New Roman"/>
              <a:sym typeface="Times New Roman"/>
            </a:endParaRPr>
          </a:p>
          <a:p>
            <a:pPr marL="333375" marR="0" lvl="0" indent="-263525" algn="l" rtl="0">
              <a:lnSpc>
                <a:spcPct val="100000"/>
              </a:lnSpc>
              <a:spcBef>
                <a:spcPts val="800"/>
              </a:spcBef>
              <a:spcAft>
                <a:spcPts val="0"/>
              </a:spcAft>
              <a:buClr>
                <a:srgbClr val="3333CC"/>
              </a:buClr>
              <a:buSzPts val="820"/>
              <a:buFont typeface="Times New Roman"/>
              <a:buChar char="■"/>
            </a:pPr>
            <a:r>
              <a:rPr lang="en-US" sz="2100" i="0" u="none" strike="noStrike" cap="none">
                <a:solidFill>
                  <a:srgbClr val="000000"/>
                </a:solidFill>
                <a:latin typeface="Times New Roman"/>
                <a:ea typeface="Times New Roman"/>
                <a:cs typeface="Times New Roman"/>
                <a:sym typeface="Times New Roman"/>
              </a:rPr>
              <a:t>Examples of wireless networks include cell phone networks, wireless local area networks (WLANs), wireless sensor networks, satellite communication networks, and terrestrial microwave networks.</a:t>
            </a:r>
            <a:endParaRPr sz="21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3"/>
        <p:cNvGrpSpPr/>
        <p:nvPr/>
      </p:nvGrpSpPr>
      <p:grpSpPr>
        <a:xfrm>
          <a:off x="0" y="0"/>
          <a:ext cx="0" cy="0"/>
          <a:chOff x="0" y="0"/>
          <a:chExt cx="0" cy="0"/>
        </a:xfrm>
      </p:grpSpPr>
      <p:sp>
        <p:nvSpPr>
          <p:cNvPr id="284" name="Google Shape;284;p33"/>
          <p:cNvSpPr txBox="1">
            <a:spLocks noGrp="1"/>
          </p:cNvSpPr>
          <p:nvPr>
            <p:ph type="title"/>
          </p:nvPr>
        </p:nvSpPr>
        <p:spPr>
          <a:xfrm>
            <a:off x="457200" y="176212"/>
            <a:ext cx="8229600" cy="1341437"/>
          </a:xfrm>
          <a:prstGeom prst="rect">
            <a:avLst/>
          </a:prstGeom>
          <a:noFill/>
          <a:ln>
            <a:noFill/>
          </a:ln>
        </p:spPr>
        <p:txBody>
          <a:bodyPr spcFirstLastPara="1" wrap="square" lIns="0" tIns="0" rIns="0" bIns="0" anchor="ctr" anchorCtr="0">
            <a:noAutofit/>
          </a:bodyPr>
          <a:lstStyle/>
          <a:p>
            <a:pPr marL="341312" lvl="0" indent="-333373" algn="l" rtl="0">
              <a:lnSpc>
                <a:spcPct val="100000"/>
              </a:lnSpc>
              <a:spcBef>
                <a:spcPts val="0"/>
              </a:spcBef>
              <a:spcAft>
                <a:spcPts val="0"/>
              </a:spcAft>
              <a:buClr>
                <a:srgbClr val="333399"/>
              </a:buClr>
              <a:buSzPts val="4400"/>
              <a:buFont typeface="Tahoma"/>
              <a:buNone/>
            </a:pPr>
            <a:r>
              <a:rPr lang="en-US" sz="4400" b="0" i="0" u="none">
                <a:solidFill>
                  <a:srgbClr val="333399"/>
                </a:solidFill>
                <a:latin typeface="Tahoma"/>
                <a:ea typeface="Tahoma"/>
                <a:cs typeface="Tahoma"/>
                <a:sym typeface="Tahoma"/>
              </a:rPr>
              <a:t>Types of wireless networks</a:t>
            </a:r>
            <a:br>
              <a:rPr lang="en-US" sz="4400" b="0" i="0" u="none">
                <a:solidFill>
                  <a:srgbClr val="333399"/>
                </a:solidFill>
                <a:latin typeface="Tahoma"/>
                <a:ea typeface="Tahoma"/>
                <a:cs typeface="Tahoma"/>
                <a:sym typeface="Tahoma"/>
              </a:rPr>
            </a:br>
            <a:endParaRPr/>
          </a:p>
        </p:txBody>
      </p:sp>
      <p:sp>
        <p:nvSpPr>
          <p:cNvPr id="285" name="Google Shape;285;p33"/>
          <p:cNvSpPr txBox="1">
            <a:spLocks noGrp="1"/>
          </p:cNvSpPr>
          <p:nvPr>
            <p:ph type="body" idx="1"/>
          </p:nvPr>
        </p:nvSpPr>
        <p:spPr>
          <a:xfrm>
            <a:off x="457200" y="933375"/>
            <a:ext cx="8229600" cy="5324100"/>
          </a:xfrm>
          <a:prstGeom prst="rect">
            <a:avLst/>
          </a:prstGeom>
          <a:noFill/>
          <a:ln>
            <a:noFill/>
          </a:ln>
        </p:spPr>
        <p:txBody>
          <a:bodyPr spcFirstLastPara="1" wrap="square" lIns="0" tIns="0" rIns="0" bIns="0" anchor="t" anchorCtr="0">
            <a:noAutofit/>
          </a:bodyPr>
          <a:lstStyle/>
          <a:p>
            <a:pPr marL="333375" marR="0" lvl="0" indent="-250825" algn="l" rtl="0">
              <a:lnSpc>
                <a:spcPct val="100000"/>
              </a:lnSpc>
              <a:spcBef>
                <a:spcPts val="0"/>
              </a:spcBef>
              <a:spcAft>
                <a:spcPts val="0"/>
              </a:spcAft>
              <a:buClr>
                <a:srgbClr val="3333CC"/>
              </a:buClr>
              <a:buSzPts val="620"/>
              <a:buFont typeface="Noto Sans Symbols"/>
              <a:buChar char="■"/>
            </a:pPr>
            <a:r>
              <a:rPr lang="en-US" sz="1900" b="1" i="0" u="none" strike="noStrike" cap="none">
                <a:solidFill>
                  <a:srgbClr val="000000"/>
                </a:solidFill>
              </a:rPr>
              <a:t>Wireless LAN-</a:t>
            </a:r>
            <a:r>
              <a:rPr lang="en-US" sz="1900" b="0" i="0" u="none" strike="noStrike" cap="none">
                <a:solidFill>
                  <a:srgbClr val="000000"/>
                </a:solidFill>
                <a:latin typeface="Tahoma"/>
                <a:ea typeface="Tahoma"/>
                <a:cs typeface="Tahoma"/>
                <a:sym typeface="Tahoma"/>
              </a:rPr>
              <a:t>A wireless local area network (WLAN) links two or more devices over a short distance using a wireless distribution method, usually providing a connection through an access point for internet access.</a:t>
            </a:r>
            <a:endParaRPr sz="1900"/>
          </a:p>
          <a:p>
            <a:pPr marL="333375" marR="0" lvl="0" indent="-333375" algn="l" rtl="0">
              <a:lnSpc>
                <a:spcPct val="100000"/>
              </a:lnSpc>
              <a:spcBef>
                <a:spcPts val="800"/>
              </a:spcBef>
              <a:spcAft>
                <a:spcPts val="0"/>
              </a:spcAft>
              <a:buClr>
                <a:srgbClr val="000000"/>
              </a:buClr>
              <a:buSzPts val="3200"/>
              <a:buFont typeface="Tahoma"/>
              <a:buNone/>
            </a:pPr>
            <a:endParaRPr sz="1900" b="0" i="0" u="none" strike="noStrike" cap="none">
              <a:solidFill>
                <a:srgbClr val="000000"/>
              </a:solidFill>
              <a:latin typeface="Tahoma"/>
              <a:ea typeface="Tahoma"/>
              <a:cs typeface="Tahoma"/>
              <a:sym typeface="Tahoma"/>
            </a:endParaRPr>
          </a:p>
          <a:p>
            <a:pPr marL="333375" marR="0" lvl="0" indent="-250825" algn="l" rtl="0">
              <a:lnSpc>
                <a:spcPct val="100000"/>
              </a:lnSpc>
              <a:spcBef>
                <a:spcPts val="800"/>
              </a:spcBef>
              <a:spcAft>
                <a:spcPts val="0"/>
              </a:spcAft>
              <a:buClr>
                <a:srgbClr val="3333CC"/>
              </a:buClr>
              <a:buSzPts val="620"/>
              <a:buFont typeface="Noto Sans Symbols"/>
              <a:buChar char="■"/>
            </a:pPr>
            <a:r>
              <a:rPr lang="en-US" sz="1900" b="1" i="0" u="none" strike="noStrike" cap="none">
                <a:solidFill>
                  <a:srgbClr val="000000"/>
                </a:solidFill>
              </a:rPr>
              <a:t>Wireless MAN-</a:t>
            </a:r>
            <a:r>
              <a:rPr lang="en-US" sz="1900" b="0" i="0" u="none" strike="noStrike" cap="none">
                <a:solidFill>
                  <a:srgbClr val="000000"/>
                </a:solidFill>
                <a:latin typeface="Tahoma"/>
                <a:ea typeface="Tahoma"/>
                <a:cs typeface="Tahoma"/>
                <a:sym typeface="Tahoma"/>
              </a:rPr>
              <a:t>Wireless metropolitan area networks are a type of wireless network that connects several wireless LANs.</a:t>
            </a:r>
            <a:endParaRPr sz="1900"/>
          </a:p>
          <a:p>
            <a:pPr marL="333375" marR="0" lvl="0" indent="-333375" algn="l" rtl="0">
              <a:lnSpc>
                <a:spcPct val="100000"/>
              </a:lnSpc>
              <a:spcBef>
                <a:spcPts val="800"/>
              </a:spcBef>
              <a:spcAft>
                <a:spcPts val="0"/>
              </a:spcAft>
              <a:buClr>
                <a:srgbClr val="000000"/>
              </a:buClr>
              <a:buSzPts val="3200"/>
              <a:buFont typeface="Tahoma"/>
              <a:buNone/>
            </a:pPr>
            <a:endParaRPr sz="1900" b="0" i="0" u="none" strike="noStrike" cap="none">
              <a:solidFill>
                <a:srgbClr val="000000"/>
              </a:solidFill>
              <a:latin typeface="Tahoma"/>
              <a:ea typeface="Tahoma"/>
              <a:cs typeface="Tahoma"/>
              <a:sym typeface="Tahoma"/>
            </a:endParaRPr>
          </a:p>
          <a:p>
            <a:pPr marL="333375" marR="0" lvl="0" indent="-250825" algn="l" rtl="0">
              <a:lnSpc>
                <a:spcPct val="100000"/>
              </a:lnSpc>
              <a:spcBef>
                <a:spcPts val="800"/>
              </a:spcBef>
              <a:spcAft>
                <a:spcPts val="0"/>
              </a:spcAft>
              <a:buClr>
                <a:srgbClr val="3333CC"/>
              </a:buClr>
              <a:buSzPts val="620"/>
              <a:buFont typeface="Noto Sans Symbols"/>
              <a:buChar char="■"/>
            </a:pPr>
            <a:r>
              <a:rPr lang="en-US" sz="1900" b="1" i="0" u="none" strike="noStrike" cap="none">
                <a:solidFill>
                  <a:srgbClr val="000000"/>
                </a:solidFill>
              </a:rPr>
              <a:t>Wireless PAN-</a:t>
            </a:r>
            <a:r>
              <a:rPr lang="en-US" sz="1900" b="0" i="0" u="none" strike="noStrike" cap="none">
                <a:solidFill>
                  <a:srgbClr val="000000"/>
                </a:solidFill>
                <a:latin typeface="Tahoma"/>
                <a:ea typeface="Tahoma"/>
                <a:cs typeface="Tahoma"/>
                <a:sym typeface="Tahoma"/>
              </a:rPr>
              <a:t>Wireless personal area networks (WPANs) connect devices within a relatively small area, that is generally within a person's reach.</a:t>
            </a:r>
            <a:endParaRPr sz="1900"/>
          </a:p>
          <a:p>
            <a:pPr marL="333375" marR="0" lvl="0" indent="-333375" algn="l" rtl="0">
              <a:lnSpc>
                <a:spcPct val="100000"/>
              </a:lnSpc>
              <a:spcBef>
                <a:spcPts val="800"/>
              </a:spcBef>
              <a:spcAft>
                <a:spcPts val="0"/>
              </a:spcAft>
              <a:buClr>
                <a:srgbClr val="000000"/>
              </a:buClr>
              <a:buSzPts val="3200"/>
              <a:buFont typeface="Tahoma"/>
              <a:buNone/>
            </a:pPr>
            <a:endParaRPr sz="1900" b="0" i="0" u="none" strike="noStrike" cap="none">
              <a:solidFill>
                <a:srgbClr val="000000"/>
              </a:solidFill>
              <a:latin typeface="Tahoma"/>
              <a:ea typeface="Tahoma"/>
              <a:cs typeface="Tahoma"/>
              <a:sym typeface="Tahoma"/>
            </a:endParaRPr>
          </a:p>
          <a:p>
            <a:pPr marL="333375" marR="0" lvl="0" indent="-250825" algn="l" rtl="0">
              <a:lnSpc>
                <a:spcPct val="100000"/>
              </a:lnSpc>
              <a:spcBef>
                <a:spcPts val="800"/>
              </a:spcBef>
              <a:spcAft>
                <a:spcPts val="0"/>
              </a:spcAft>
              <a:buClr>
                <a:srgbClr val="3333CC"/>
              </a:buClr>
              <a:buSzPts val="620"/>
              <a:buFont typeface="Noto Sans Symbols"/>
              <a:buChar char="■"/>
            </a:pPr>
            <a:r>
              <a:rPr lang="en-US" sz="1900" b="1" i="0" u="none" strike="noStrike" cap="none">
                <a:solidFill>
                  <a:srgbClr val="000000"/>
                </a:solidFill>
              </a:rPr>
              <a:t>Wireless ad hoc network-</a:t>
            </a:r>
            <a:r>
              <a:rPr lang="en-US" sz="1900" b="0" i="0" u="none" strike="noStrike" cap="none">
                <a:solidFill>
                  <a:srgbClr val="000000"/>
                </a:solidFill>
                <a:latin typeface="Tahoma"/>
                <a:ea typeface="Tahoma"/>
                <a:cs typeface="Tahoma"/>
                <a:sym typeface="Tahoma"/>
              </a:rPr>
              <a:t>A wireless ad hoc network, also known as a wireless mesh network or mobile ad hoc network (MANET), is a wireless network made up of radio nodes organized in a mesh topology.</a:t>
            </a:r>
            <a:endParaRPr sz="1900"/>
          </a:p>
          <a:p>
            <a:pPr marL="333375" marR="0" lvl="0" indent="-333375" algn="l" rtl="0">
              <a:lnSpc>
                <a:spcPct val="100000"/>
              </a:lnSpc>
              <a:spcBef>
                <a:spcPts val="800"/>
              </a:spcBef>
              <a:spcAft>
                <a:spcPts val="0"/>
              </a:spcAft>
              <a:buClr>
                <a:srgbClr val="000000"/>
              </a:buClr>
              <a:buSzPts val="3200"/>
              <a:buFont typeface="Tahoma"/>
              <a:buNone/>
            </a:pPr>
            <a:endParaRPr sz="3200" b="0" i="0" u="none" strike="noStrike" cap="none">
              <a:solidFill>
                <a:srgbClr val="000000"/>
              </a:solidFill>
              <a:latin typeface="Tahoma"/>
              <a:ea typeface="Tahoma"/>
              <a:cs typeface="Tahoma"/>
              <a:sym typeface="Tahoma"/>
            </a:endParaRPr>
          </a:p>
          <a:p>
            <a:pPr marL="342900" marR="0" lvl="0" indent="-342900" algn="l" rtl="0">
              <a:lnSpc>
                <a:spcPct val="100000"/>
              </a:lnSpc>
              <a:spcBef>
                <a:spcPts val="800"/>
              </a:spcBef>
              <a:spcAft>
                <a:spcPts val="0"/>
              </a:spcAft>
              <a:buSzPts val="1800"/>
              <a:buNone/>
            </a:pPr>
            <a:endParaRPr sz="3200" b="0" i="0" u="none">
              <a:solidFill>
                <a:srgbClr val="000000"/>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457200" y="273050"/>
            <a:ext cx="8229600" cy="795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333399"/>
              </a:buClr>
              <a:buSzPts val="4400"/>
              <a:buFont typeface="Tahoma"/>
              <a:buNone/>
            </a:pPr>
            <a:r>
              <a:rPr lang="en-US" sz="4400" b="0" i="0" u="none">
                <a:solidFill>
                  <a:srgbClr val="333399"/>
                </a:solidFill>
                <a:latin typeface="Tahoma"/>
                <a:ea typeface="Tahoma"/>
                <a:cs typeface="Tahoma"/>
                <a:sym typeface="Tahoma"/>
              </a:rPr>
              <a:t>Contin....</a:t>
            </a:r>
            <a:endParaRPr/>
          </a:p>
        </p:txBody>
      </p:sp>
      <p:sp>
        <p:nvSpPr>
          <p:cNvPr id="291" name="Google Shape;291;p34"/>
          <p:cNvSpPr txBox="1">
            <a:spLocks noGrp="1"/>
          </p:cNvSpPr>
          <p:nvPr>
            <p:ph type="body" idx="1"/>
          </p:nvPr>
        </p:nvSpPr>
        <p:spPr>
          <a:xfrm>
            <a:off x="457200" y="1068650"/>
            <a:ext cx="8229600" cy="4917900"/>
          </a:xfrm>
          <a:prstGeom prst="rect">
            <a:avLst/>
          </a:prstGeom>
          <a:noFill/>
          <a:ln>
            <a:noFill/>
          </a:ln>
        </p:spPr>
        <p:txBody>
          <a:bodyPr spcFirstLastPara="1" wrap="square" lIns="0" tIns="0" rIns="0" bIns="0" anchor="t" anchorCtr="0">
            <a:noAutofit/>
          </a:bodyPr>
          <a:lstStyle/>
          <a:p>
            <a:pPr marL="333375" marR="0" lvl="0" indent="-244475" algn="l" rtl="0">
              <a:lnSpc>
                <a:spcPct val="100000"/>
              </a:lnSpc>
              <a:spcBef>
                <a:spcPts val="0"/>
              </a:spcBef>
              <a:spcAft>
                <a:spcPts val="0"/>
              </a:spcAft>
              <a:buClr>
                <a:srgbClr val="3333CC"/>
              </a:buClr>
              <a:buSzPts val="520"/>
              <a:buFont typeface="Noto Sans Symbols"/>
              <a:buChar char="■"/>
            </a:pPr>
            <a:r>
              <a:rPr lang="en-US" sz="1800" b="1" i="0" u="none">
                <a:solidFill>
                  <a:srgbClr val="000000"/>
                </a:solidFill>
              </a:rPr>
              <a:t>Wireless WAN-</a:t>
            </a:r>
            <a:r>
              <a:rPr lang="en-US" sz="1800" b="0" i="0" u="none">
                <a:solidFill>
                  <a:srgbClr val="000000"/>
                </a:solidFill>
                <a:latin typeface="Tahoma"/>
                <a:ea typeface="Tahoma"/>
                <a:cs typeface="Tahoma"/>
                <a:sym typeface="Tahoma"/>
              </a:rPr>
              <a:t>Wireless wide area networks are wireless networks that typically cover large areas, such as between neighbouring towns and cities, or city and suburb. </a:t>
            </a:r>
            <a:endParaRPr sz="1800"/>
          </a:p>
          <a:p>
            <a:pPr marL="333375" marR="0" lvl="0" indent="-333375" algn="l" rtl="0">
              <a:lnSpc>
                <a:spcPct val="100000"/>
              </a:lnSpc>
              <a:spcBef>
                <a:spcPts val="800"/>
              </a:spcBef>
              <a:spcAft>
                <a:spcPts val="0"/>
              </a:spcAft>
              <a:buClr>
                <a:srgbClr val="000000"/>
              </a:buClr>
              <a:buSzPts val="3200"/>
              <a:buFont typeface="Tahoma"/>
              <a:buNone/>
            </a:pPr>
            <a:endParaRPr sz="1800" b="0" i="0" u="none">
              <a:solidFill>
                <a:srgbClr val="000000"/>
              </a:solidFill>
              <a:latin typeface="Tahoma"/>
              <a:ea typeface="Tahoma"/>
              <a:cs typeface="Tahoma"/>
              <a:sym typeface="Tahoma"/>
            </a:endParaRPr>
          </a:p>
          <a:p>
            <a:pPr marL="333375" marR="0" lvl="0" indent="-244475" algn="l" rtl="0">
              <a:lnSpc>
                <a:spcPct val="100000"/>
              </a:lnSpc>
              <a:spcBef>
                <a:spcPts val="800"/>
              </a:spcBef>
              <a:spcAft>
                <a:spcPts val="0"/>
              </a:spcAft>
              <a:buClr>
                <a:srgbClr val="3333CC"/>
              </a:buClr>
              <a:buSzPts val="520"/>
              <a:buFont typeface="Noto Sans Symbols"/>
              <a:buChar char="■"/>
            </a:pPr>
            <a:r>
              <a:rPr lang="en-US" sz="1800" b="1" i="0" u="none">
                <a:solidFill>
                  <a:srgbClr val="000000"/>
                </a:solidFill>
              </a:rPr>
              <a:t>Cellular network-</a:t>
            </a:r>
            <a:r>
              <a:rPr lang="en-US" sz="1800" b="0" i="0" u="none">
                <a:solidFill>
                  <a:srgbClr val="000000"/>
                </a:solidFill>
                <a:latin typeface="Tahoma"/>
                <a:ea typeface="Tahoma"/>
                <a:cs typeface="Tahoma"/>
                <a:sym typeface="Tahoma"/>
              </a:rPr>
              <a:t>A cellular network or mobile network is a radio network distributed over land areas called cells, each served by at least one fixed-location transceiver, known as a cell site or base station. </a:t>
            </a:r>
            <a:endParaRPr sz="1800"/>
          </a:p>
          <a:p>
            <a:pPr marL="333375" marR="0" lvl="0" indent="-333375" algn="l" rtl="0">
              <a:lnSpc>
                <a:spcPct val="100000"/>
              </a:lnSpc>
              <a:spcBef>
                <a:spcPts val="800"/>
              </a:spcBef>
              <a:spcAft>
                <a:spcPts val="0"/>
              </a:spcAft>
              <a:buClr>
                <a:srgbClr val="000000"/>
              </a:buClr>
              <a:buSzPts val="3200"/>
              <a:buFont typeface="Tahoma"/>
              <a:buNone/>
            </a:pPr>
            <a:endParaRPr sz="1800" b="0" i="0" u="none">
              <a:solidFill>
                <a:srgbClr val="000000"/>
              </a:solidFill>
              <a:latin typeface="Tahoma"/>
              <a:ea typeface="Tahoma"/>
              <a:cs typeface="Tahoma"/>
              <a:sym typeface="Tahoma"/>
            </a:endParaRPr>
          </a:p>
          <a:p>
            <a:pPr marL="333375" marR="0" lvl="0" indent="-244475" algn="l" rtl="0">
              <a:lnSpc>
                <a:spcPct val="100000"/>
              </a:lnSpc>
              <a:spcBef>
                <a:spcPts val="800"/>
              </a:spcBef>
              <a:spcAft>
                <a:spcPts val="0"/>
              </a:spcAft>
              <a:buClr>
                <a:srgbClr val="3333CC"/>
              </a:buClr>
              <a:buSzPts val="520"/>
              <a:buFont typeface="Noto Sans Symbols"/>
              <a:buChar char="■"/>
            </a:pPr>
            <a:r>
              <a:rPr lang="en-US" sz="1800" b="1" i="0" u="none">
                <a:solidFill>
                  <a:srgbClr val="000000"/>
                </a:solidFill>
              </a:rPr>
              <a:t>Global area network-</a:t>
            </a:r>
            <a:r>
              <a:rPr lang="en-US" sz="1800" b="0" i="0" u="none">
                <a:solidFill>
                  <a:srgbClr val="000000"/>
                </a:solidFill>
                <a:latin typeface="Tahoma"/>
                <a:ea typeface="Tahoma"/>
                <a:cs typeface="Tahoma"/>
                <a:sym typeface="Tahoma"/>
              </a:rPr>
              <a:t>A global area network (GAN) is a network used for supporting mobile across an arbitrary number of wireless LANs, satellite coverage areas, etc. </a:t>
            </a:r>
            <a:endParaRPr sz="1800"/>
          </a:p>
          <a:p>
            <a:pPr marL="333375" marR="0" lvl="0" indent="-333375" algn="l" rtl="0">
              <a:lnSpc>
                <a:spcPct val="100000"/>
              </a:lnSpc>
              <a:spcBef>
                <a:spcPts val="800"/>
              </a:spcBef>
              <a:spcAft>
                <a:spcPts val="0"/>
              </a:spcAft>
              <a:buClr>
                <a:srgbClr val="000000"/>
              </a:buClr>
              <a:buSzPts val="3200"/>
              <a:buFont typeface="Tahoma"/>
              <a:buNone/>
            </a:pPr>
            <a:endParaRPr sz="1800" b="0" i="0" u="none">
              <a:solidFill>
                <a:srgbClr val="000000"/>
              </a:solidFill>
              <a:latin typeface="Tahoma"/>
              <a:ea typeface="Tahoma"/>
              <a:cs typeface="Tahoma"/>
              <a:sym typeface="Tahoma"/>
            </a:endParaRPr>
          </a:p>
          <a:p>
            <a:pPr marL="333375" marR="0" lvl="0" indent="-244475" algn="l" rtl="0">
              <a:lnSpc>
                <a:spcPct val="100000"/>
              </a:lnSpc>
              <a:spcBef>
                <a:spcPts val="800"/>
              </a:spcBef>
              <a:spcAft>
                <a:spcPts val="0"/>
              </a:spcAft>
              <a:buClr>
                <a:srgbClr val="3333CC"/>
              </a:buClr>
              <a:buSzPts val="520"/>
              <a:buFont typeface="Noto Sans Symbols"/>
              <a:buChar char="■"/>
            </a:pPr>
            <a:r>
              <a:rPr lang="en-US" sz="1800" b="1" i="0" u="none">
                <a:solidFill>
                  <a:srgbClr val="000000"/>
                </a:solidFill>
              </a:rPr>
              <a:t>Space network-</a:t>
            </a:r>
            <a:r>
              <a:rPr lang="en-US" sz="1800" i="0" u="none">
                <a:solidFill>
                  <a:srgbClr val="000000"/>
                </a:solidFill>
              </a:rPr>
              <a:t>S</a:t>
            </a:r>
            <a:r>
              <a:rPr lang="en-US" sz="1800" b="0" i="0" u="none">
                <a:solidFill>
                  <a:srgbClr val="000000"/>
                </a:solidFill>
                <a:latin typeface="Tahoma"/>
                <a:ea typeface="Tahoma"/>
                <a:cs typeface="Tahoma"/>
                <a:sym typeface="Tahoma"/>
              </a:rPr>
              <a:t>pace networks are networks used for communication between spacecraft, usually in the vicinity of the Earth. The example of this is NASA's Space Network.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457200" y="273050"/>
            <a:ext cx="8229600" cy="8634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333399"/>
              </a:buClr>
              <a:buSzPts val="4400"/>
              <a:buFont typeface="Tahoma"/>
              <a:buNone/>
            </a:pPr>
            <a:r>
              <a:rPr lang="en-US" sz="4400" b="0" i="0" u="none">
                <a:solidFill>
                  <a:srgbClr val="333399"/>
                </a:solidFill>
                <a:latin typeface="Tahoma"/>
                <a:ea typeface="Tahoma"/>
                <a:cs typeface="Tahoma"/>
                <a:sym typeface="Tahoma"/>
              </a:rPr>
              <a:t>Network software </a:t>
            </a:r>
            <a:endParaRPr/>
          </a:p>
        </p:txBody>
      </p:sp>
      <p:sp>
        <p:nvSpPr>
          <p:cNvPr id="297" name="Google Shape;297;p35"/>
          <p:cNvSpPr txBox="1">
            <a:spLocks noGrp="1"/>
          </p:cNvSpPr>
          <p:nvPr>
            <p:ph type="body" idx="1"/>
          </p:nvPr>
        </p:nvSpPr>
        <p:spPr>
          <a:xfrm>
            <a:off x="412075" y="1136450"/>
            <a:ext cx="8229600" cy="5053200"/>
          </a:xfrm>
          <a:prstGeom prst="rect">
            <a:avLst/>
          </a:prstGeom>
          <a:noFill/>
          <a:ln>
            <a:noFill/>
          </a:ln>
        </p:spPr>
        <p:txBody>
          <a:bodyPr spcFirstLastPara="1" wrap="square" lIns="0" tIns="0" rIns="0" bIns="0" anchor="t" anchorCtr="0">
            <a:noAutofit/>
          </a:bodyPr>
          <a:lstStyle/>
          <a:p>
            <a:pPr marL="1143000" marR="0" lvl="2" indent="-220662" algn="l" rtl="0">
              <a:lnSpc>
                <a:spcPct val="100000"/>
              </a:lnSpc>
              <a:spcBef>
                <a:spcPts val="0"/>
              </a:spcBef>
              <a:spcAft>
                <a:spcPts val="0"/>
              </a:spcAft>
              <a:buClr>
                <a:srgbClr val="000000"/>
              </a:buClr>
              <a:buSzPts val="3200"/>
              <a:buFont typeface="Tahoma"/>
              <a:buNone/>
            </a:pPr>
            <a:r>
              <a:rPr lang="en-US" sz="1600" b="0" i="0" u="none" strike="noStrike" cap="none">
                <a:solidFill>
                  <a:srgbClr val="000000"/>
                </a:solidFill>
                <a:latin typeface="Tahoma"/>
                <a:ea typeface="Tahoma"/>
                <a:cs typeface="Tahoma"/>
                <a:sym typeface="Tahoma"/>
              </a:rPr>
              <a:t>Network software is defined as a wide range of software that streamlines the operations, design, monitoring, and implementation of computer networks.</a:t>
            </a:r>
            <a:endParaRPr sz="800"/>
          </a:p>
          <a:p>
            <a:pPr marL="741362" marR="0" lvl="1" indent="-276224" algn="l" rtl="0">
              <a:lnSpc>
                <a:spcPct val="100000"/>
              </a:lnSpc>
              <a:spcBef>
                <a:spcPts val="700"/>
              </a:spcBef>
              <a:spcAft>
                <a:spcPts val="0"/>
              </a:spcAft>
              <a:buClr>
                <a:srgbClr val="000000"/>
              </a:buClr>
              <a:buSzPts val="2800"/>
              <a:buFont typeface="Tahoma"/>
              <a:buNone/>
            </a:pPr>
            <a:endParaRPr sz="1200" b="0" i="0" u="none" strike="noStrike" cap="none">
              <a:solidFill>
                <a:srgbClr val="000000"/>
              </a:solidFill>
              <a:latin typeface="Tahoma"/>
              <a:ea typeface="Tahoma"/>
              <a:cs typeface="Tahoma"/>
              <a:sym typeface="Tahoma"/>
            </a:endParaRPr>
          </a:p>
          <a:p>
            <a:pPr marL="341312" marR="0" lvl="0" indent="-333373" algn="l" rtl="0">
              <a:lnSpc>
                <a:spcPct val="100000"/>
              </a:lnSpc>
              <a:spcBef>
                <a:spcPts val="800"/>
              </a:spcBef>
              <a:spcAft>
                <a:spcPts val="0"/>
              </a:spcAft>
              <a:buClr>
                <a:srgbClr val="000000"/>
              </a:buClr>
              <a:buSzPts val="3200"/>
              <a:buFont typeface="Tahoma"/>
              <a:buNone/>
            </a:pPr>
            <a:r>
              <a:rPr lang="en-US" sz="1600" b="0" i="0" u="none">
                <a:solidFill>
                  <a:srgbClr val="000000"/>
                </a:solidFill>
                <a:latin typeface="Tahoma"/>
                <a:ea typeface="Tahoma"/>
                <a:cs typeface="Tahoma"/>
                <a:sym typeface="Tahoma"/>
              </a:rPr>
              <a:t>Functions of network software:</a:t>
            </a:r>
            <a:endParaRPr sz="1600"/>
          </a:p>
          <a:p>
            <a:pPr marL="341312" marR="0" lvl="0" indent="-333373" algn="l" rtl="0">
              <a:lnSpc>
                <a:spcPct val="100000"/>
              </a:lnSpc>
              <a:spcBef>
                <a:spcPts val="800"/>
              </a:spcBef>
              <a:spcAft>
                <a:spcPts val="0"/>
              </a:spcAft>
              <a:buClr>
                <a:srgbClr val="000000"/>
              </a:buClr>
              <a:buSzPts val="3200"/>
              <a:buFont typeface="Tahoma"/>
              <a:buNone/>
            </a:pPr>
            <a:endParaRPr sz="1600" b="0" i="0" u="none">
              <a:solidFill>
                <a:srgbClr val="000000"/>
              </a:solidFill>
              <a:latin typeface="Tahoma"/>
              <a:ea typeface="Tahoma"/>
              <a:cs typeface="Tahoma"/>
              <a:sym typeface="Tahoma"/>
            </a:endParaRPr>
          </a:p>
          <a:p>
            <a:pPr marL="341312" marR="0" lvl="0" indent="-231772" algn="l" rtl="0">
              <a:lnSpc>
                <a:spcPct val="100000"/>
              </a:lnSpc>
              <a:spcBef>
                <a:spcPts val="800"/>
              </a:spcBef>
              <a:spcAft>
                <a:spcPts val="0"/>
              </a:spcAft>
              <a:buClr>
                <a:srgbClr val="3333CC"/>
              </a:buClr>
              <a:buSzPts val="320"/>
              <a:buFont typeface="Noto Sans Symbols"/>
              <a:buChar char="■"/>
            </a:pPr>
            <a:r>
              <a:rPr lang="en-US" sz="1600" b="0" i="0" u="none">
                <a:solidFill>
                  <a:srgbClr val="000000"/>
                </a:solidFill>
                <a:latin typeface="Tahoma"/>
                <a:ea typeface="Tahoma"/>
                <a:cs typeface="Tahoma"/>
                <a:sym typeface="Tahoma"/>
              </a:rPr>
              <a:t>    </a:t>
            </a:r>
            <a:r>
              <a:rPr lang="en-US" sz="1600" b="1" i="0" u="none">
                <a:solidFill>
                  <a:srgbClr val="000000"/>
                </a:solidFill>
              </a:rPr>
              <a:t>User management</a:t>
            </a:r>
            <a:r>
              <a:rPr lang="en-US" sz="1600" b="0" i="0" u="none">
                <a:solidFill>
                  <a:srgbClr val="000000"/>
                </a:solidFill>
                <a:latin typeface="Tahoma"/>
                <a:ea typeface="Tahoma"/>
                <a:cs typeface="Tahoma"/>
                <a:sym typeface="Tahoma"/>
              </a:rPr>
              <a:t>- allows administrators to add or remove users from the network. This is particularly useful when hiring or relieving</a:t>
            </a:r>
            <a:endParaRPr sz="1600"/>
          </a:p>
          <a:p>
            <a:pPr marL="341312" marR="0" lvl="0" indent="-333373" algn="l" rtl="0">
              <a:lnSpc>
                <a:spcPct val="100000"/>
              </a:lnSpc>
              <a:spcBef>
                <a:spcPts val="800"/>
              </a:spcBef>
              <a:spcAft>
                <a:spcPts val="0"/>
              </a:spcAft>
              <a:buClr>
                <a:srgbClr val="000000"/>
              </a:buClr>
              <a:buSzPts val="3200"/>
              <a:buFont typeface="Tahoma"/>
              <a:buNone/>
            </a:pPr>
            <a:endParaRPr sz="1600" b="0" i="0" u="none">
              <a:solidFill>
                <a:srgbClr val="000000"/>
              </a:solidFill>
              <a:latin typeface="Tahoma"/>
              <a:ea typeface="Tahoma"/>
              <a:cs typeface="Tahoma"/>
              <a:sym typeface="Tahoma"/>
            </a:endParaRPr>
          </a:p>
          <a:p>
            <a:pPr marL="341312" marR="0" lvl="0" indent="-231772" algn="l" rtl="0">
              <a:lnSpc>
                <a:spcPct val="100000"/>
              </a:lnSpc>
              <a:spcBef>
                <a:spcPts val="800"/>
              </a:spcBef>
              <a:spcAft>
                <a:spcPts val="0"/>
              </a:spcAft>
              <a:buClr>
                <a:srgbClr val="3333CC"/>
              </a:buClr>
              <a:buSzPts val="320"/>
              <a:buFont typeface="Noto Sans Symbols"/>
              <a:buChar char="■"/>
            </a:pPr>
            <a:r>
              <a:rPr lang="en-US" sz="1600" b="0" i="0" u="none">
                <a:solidFill>
                  <a:srgbClr val="000000"/>
                </a:solidFill>
                <a:latin typeface="Tahoma"/>
                <a:ea typeface="Tahoma"/>
                <a:cs typeface="Tahoma"/>
                <a:sym typeface="Tahoma"/>
              </a:rPr>
              <a:t>    </a:t>
            </a:r>
            <a:r>
              <a:rPr lang="en-US" sz="1600" b="1" i="0" u="none">
                <a:solidFill>
                  <a:srgbClr val="000000"/>
                </a:solidFill>
              </a:rPr>
              <a:t>File management-</a:t>
            </a:r>
            <a:r>
              <a:rPr lang="en-US" sz="1600" b="0" i="0" u="none">
                <a:solidFill>
                  <a:srgbClr val="000000"/>
                </a:solidFill>
                <a:latin typeface="Tahoma"/>
                <a:ea typeface="Tahoma"/>
                <a:cs typeface="Tahoma"/>
                <a:sym typeface="Tahoma"/>
              </a:rPr>
              <a:t> lets administrators decide the location of data storage and control user access to that data.</a:t>
            </a:r>
            <a:endParaRPr sz="1600"/>
          </a:p>
          <a:p>
            <a:pPr marL="341312" marR="0" lvl="0" indent="-333373" algn="l" rtl="0">
              <a:lnSpc>
                <a:spcPct val="100000"/>
              </a:lnSpc>
              <a:spcBef>
                <a:spcPts val="800"/>
              </a:spcBef>
              <a:spcAft>
                <a:spcPts val="0"/>
              </a:spcAft>
              <a:buClr>
                <a:srgbClr val="000000"/>
              </a:buClr>
              <a:buSzPts val="3200"/>
              <a:buFont typeface="Tahoma"/>
              <a:buNone/>
            </a:pPr>
            <a:endParaRPr sz="1600" b="0" i="0" u="none">
              <a:solidFill>
                <a:srgbClr val="000000"/>
              </a:solidFill>
              <a:latin typeface="Tahoma"/>
              <a:ea typeface="Tahoma"/>
              <a:cs typeface="Tahoma"/>
              <a:sym typeface="Tahoma"/>
            </a:endParaRPr>
          </a:p>
          <a:p>
            <a:pPr marL="341312" marR="0" lvl="0" indent="-231772" algn="l" rtl="0">
              <a:lnSpc>
                <a:spcPct val="100000"/>
              </a:lnSpc>
              <a:spcBef>
                <a:spcPts val="800"/>
              </a:spcBef>
              <a:spcAft>
                <a:spcPts val="0"/>
              </a:spcAft>
              <a:buClr>
                <a:srgbClr val="3333CC"/>
              </a:buClr>
              <a:buSzPts val="320"/>
              <a:buFont typeface="Noto Sans Symbols"/>
              <a:buChar char="■"/>
            </a:pPr>
            <a:r>
              <a:rPr lang="en-US" sz="1600" b="0" i="0" u="none">
                <a:solidFill>
                  <a:srgbClr val="000000"/>
                </a:solidFill>
                <a:latin typeface="Tahoma"/>
                <a:ea typeface="Tahoma"/>
                <a:cs typeface="Tahoma"/>
                <a:sym typeface="Tahoma"/>
              </a:rPr>
              <a:t>    </a:t>
            </a:r>
            <a:r>
              <a:rPr lang="en-US" sz="1600" b="1" i="0" u="none">
                <a:solidFill>
                  <a:srgbClr val="000000"/>
                </a:solidFill>
              </a:rPr>
              <a:t>Access-</a:t>
            </a:r>
            <a:r>
              <a:rPr lang="en-US" sz="1600" b="0" i="0" u="none">
                <a:solidFill>
                  <a:srgbClr val="000000"/>
                </a:solidFill>
                <a:latin typeface="Tahoma"/>
                <a:ea typeface="Tahoma"/>
                <a:cs typeface="Tahoma"/>
                <a:sym typeface="Tahoma"/>
              </a:rPr>
              <a:t> enables users to enjoy uninterrupted access to network resources.</a:t>
            </a:r>
            <a:endParaRPr sz="1600"/>
          </a:p>
          <a:p>
            <a:pPr marL="341312" marR="0" lvl="0" indent="-333373" algn="l" rtl="0">
              <a:lnSpc>
                <a:spcPct val="100000"/>
              </a:lnSpc>
              <a:spcBef>
                <a:spcPts val="800"/>
              </a:spcBef>
              <a:spcAft>
                <a:spcPts val="0"/>
              </a:spcAft>
              <a:buClr>
                <a:srgbClr val="000000"/>
              </a:buClr>
              <a:buSzPts val="3200"/>
              <a:buFont typeface="Tahoma"/>
              <a:buNone/>
            </a:pPr>
            <a:endParaRPr sz="1600" b="0" i="0" u="none">
              <a:solidFill>
                <a:srgbClr val="000000"/>
              </a:solidFill>
              <a:latin typeface="Tahoma"/>
              <a:ea typeface="Tahoma"/>
              <a:cs typeface="Tahoma"/>
              <a:sym typeface="Tahoma"/>
            </a:endParaRPr>
          </a:p>
          <a:p>
            <a:pPr marL="341312" marR="0" lvl="0" indent="-231772" algn="l" rtl="0">
              <a:lnSpc>
                <a:spcPct val="100000"/>
              </a:lnSpc>
              <a:spcBef>
                <a:spcPts val="800"/>
              </a:spcBef>
              <a:spcAft>
                <a:spcPts val="0"/>
              </a:spcAft>
              <a:buClr>
                <a:srgbClr val="3333CC"/>
              </a:buClr>
              <a:buSzPts val="320"/>
              <a:buFont typeface="Noto Sans Symbols"/>
              <a:buChar char="■"/>
            </a:pPr>
            <a:r>
              <a:rPr lang="en-US" sz="1600" b="0" i="0" u="none">
                <a:solidFill>
                  <a:srgbClr val="000000"/>
                </a:solidFill>
                <a:latin typeface="Tahoma"/>
                <a:ea typeface="Tahoma"/>
                <a:cs typeface="Tahoma"/>
                <a:sym typeface="Tahoma"/>
              </a:rPr>
              <a:t>    </a:t>
            </a:r>
            <a:r>
              <a:rPr lang="en-US" sz="1600" b="1" i="0" u="none">
                <a:solidFill>
                  <a:srgbClr val="000000"/>
                </a:solidFill>
              </a:rPr>
              <a:t>Network security systems-</a:t>
            </a:r>
            <a:r>
              <a:rPr lang="en-US" sz="1600" b="0" i="0" u="none">
                <a:solidFill>
                  <a:srgbClr val="000000"/>
                </a:solidFill>
                <a:latin typeface="Tahoma"/>
                <a:ea typeface="Tahoma"/>
                <a:cs typeface="Tahoma"/>
                <a:sym typeface="Tahoma"/>
              </a:rPr>
              <a:t> assist administrators in looking after security and preventing data breaches.</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2"/>
        <p:cNvGrpSpPr/>
        <p:nvPr/>
      </p:nvGrpSpPr>
      <p:grpSpPr>
        <a:xfrm>
          <a:off x="0" y="0"/>
          <a:ext cx="0" cy="0"/>
          <a:chOff x="0" y="0"/>
          <a:chExt cx="0" cy="0"/>
        </a:xfrm>
      </p:grpSpPr>
      <p:sp>
        <p:nvSpPr>
          <p:cNvPr id="303" name="Google Shape;303;p36"/>
          <p:cNvSpPr/>
          <p:nvPr/>
        </p:nvSpPr>
        <p:spPr>
          <a:xfrm>
            <a:off x="0" y="0"/>
            <a:ext cx="9144000" cy="99060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04" name="Google Shape;304;p36"/>
          <p:cNvSpPr txBox="1"/>
          <p:nvPr/>
        </p:nvSpPr>
        <p:spPr>
          <a:xfrm>
            <a:off x="227012" y="152400"/>
            <a:ext cx="4117975"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1-3   THE INTERNET</a:t>
            </a:r>
            <a:endParaRPr sz="1400" b="0" i="0" u="none" strike="noStrike" cap="none">
              <a:solidFill>
                <a:srgbClr val="000000"/>
              </a:solidFill>
              <a:latin typeface="Arial"/>
              <a:ea typeface="Arial"/>
              <a:cs typeface="Arial"/>
              <a:sym typeface="Arial"/>
            </a:endParaRPr>
          </a:p>
        </p:txBody>
      </p:sp>
      <p:sp>
        <p:nvSpPr>
          <p:cNvPr id="305" name="Google Shape;305;p36"/>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06" name="Google Shape;306;p36"/>
          <p:cNvSpPr txBox="1"/>
          <p:nvPr/>
        </p:nvSpPr>
        <p:spPr>
          <a:xfrm>
            <a:off x="76200" y="1219200"/>
            <a:ext cx="8686800" cy="2227262"/>
          </a:xfrm>
          <a:prstGeom prst="rect">
            <a:avLst/>
          </a:prstGeom>
          <a:noFill/>
          <a:ln>
            <a:noFill/>
          </a:ln>
        </p:spPr>
        <p:txBody>
          <a:bodyPr spcFirstLastPara="1" wrap="square" lIns="90000" tIns="46800" rIns="90000" bIns="46800" anchor="ctr" anchorCtr="0">
            <a:spAutoFit/>
          </a:bodyPr>
          <a:lstStyle/>
          <a:p>
            <a:pPr marL="0" marR="0" lvl="0" indent="0" algn="just" rtl="0">
              <a:lnSpc>
                <a:spcPct val="100000"/>
              </a:lnSpc>
              <a:spcBef>
                <a:spcPts val="0"/>
              </a:spcBef>
              <a:spcAft>
                <a:spcPts val="0"/>
              </a:spcAft>
              <a:buClr>
                <a:srgbClr val="000000"/>
              </a:buClr>
              <a:buSzPts val="2800"/>
              <a:buFont typeface="Times New Roman"/>
              <a:buNone/>
            </a:pPr>
            <a:r>
              <a:rPr lang="en-US" sz="2800" b="1" i="1" u="none" strike="noStrike" cap="none">
                <a:solidFill>
                  <a:srgbClr val="000000"/>
                </a:solidFill>
                <a:latin typeface="Times New Roman"/>
                <a:ea typeface="Times New Roman"/>
                <a:cs typeface="Times New Roman"/>
                <a:sym typeface="Times New Roman"/>
              </a:rPr>
              <a:t>The </a:t>
            </a:r>
            <a:r>
              <a:rPr lang="en-US" sz="2800" b="1" i="1" u="none" strike="noStrike" cap="none">
                <a:solidFill>
                  <a:srgbClr val="FF0000"/>
                </a:solidFill>
                <a:latin typeface="Times New Roman"/>
                <a:ea typeface="Times New Roman"/>
                <a:cs typeface="Times New Roman"/>
                <a:sym typeface="Times New Roman"/>
              </a:rPr>
              <a:t>Internet</a:t>
            </a:r>
            <a:r>
              <a:rPr lang="en-US" sz="2800" b="1" i="1" u="none" strike="noStrike" cap="none">
                <a:solidFill>
                  <a:srgbClr val="000000"/>
                </a:solidFill>
                <a:latin typeface="Times New Roman"/>
                <a:ea typeface="Times New Roman"/>
                <a:cs typeface="Times New Roman"/>
                <a:sym typeface="Times New Roman"/>
              </a:rPr>
              <a:t> has changed many aspects of our daily lives. It has affected the way we do business as well as the way we spend our leisure time. The Internet is a communication system that has brought a wealth of information to our fingertips and organized it for our use. </a:t>
            </a:r>
            <a:endParaRPr sz="1400" b="0" i="0" u="none" strike="noStrike" cap="none">
              <a:solidFill>
                <a:srgbClr val="000000"/>
              </a:solidFill>
              <a:latin typeface="Arial"/>
              <a:ea typeface="Arial"/>
              <a:cs typeface="Arial"/>
              <a:sym typeface="Arial"/>
            </a:endParaRPr>
          </a:p>
        </p:txBody>
      </p:sp>
      <p:sp>
        <p:nvSpPr>
          <p:cNvPr id="307" name="Google Shape;307;p36"/>
          <p:cNvSpPr txBox="1"/>
          <p:nvPr/>
        </p:nvSpPr>
        <p:spPr>
          <a:xfrm>
            <a:off x="228600" y="4191000"/>
            <a:ext cx="7467600" cy="1922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A Brief History   →   ARPANET  </a:t>
            </a:r>
            <a:endParaRPr sz="1400" b="0" i="0" u="none" strike="noStrike" cap="none">
              <a:solidFill>
                <a:srgbClr val="000000"/>
              </a:solidFill>
              <a:latin typeface="Arial"/>
              <a:ea typeface="Arial"/>
              <a:cs typeface="Arial"/>
              <a:sym typeface="Arial"/>
            </a:endParaRPr>
          </a:p>
          <a:p>
            <a:pPr marL="0" marR="0" lvl="0" indent="-178308" algn="l" rtl="0">
              <a:lnSpc>
                <a:spcPct val="100000"/>
              </a:lnSpc>
              <a:spcBef>
                <a:spcPts val="0"/>
              </a:spcBef>
              <a:spcAft>
                <a:spcPts val="0"/>
              </a:spcAft>
              <a:buClr>
                <a:srgbClr val="000000"/>
              </a:buClr>
              <a:buSzPts val="2808"/>
              <a:buFont typeface="Arial"/>
              <a:buChar char="•"/>
            </a:pPr>
            <a:r>
              <a:rPr lang="en-US" sz="2400" b="1" i="0" u="none" strike="noStrike" cap="none">
                <a:solidFill>
                  <a:srgbClr val="0033CC"/>
                </a:solidFill>
                <a:latin typeface="Times New Roman"/>
                <a:ea typeface="Times New Roman"/>
                <a:cs typeface="Times New Roman"/>
                <a:sym typeface="Times New Roman"/>
              </a:rPr>
              <a:t>1967   ACM</a:t>
            </a:r>
            <a:endParaRPr sz="1400" b="0" i="0" u="none" strike="noStrike" cap="none">
              <a:solidFill>
                <a:srgbClr val="000000"/>
              </a:solidFill>
              <a:latin typeface="Arial"/>
              <a:ea typeface="Arial"/>
              <a:cs typeface="Arial"/>
              <a:sym typeface="Arial"/>
            </a:endParaRPr>
          </a:p>
          <a:p>
            <a:pPr marL="0" marR="0" lvl="0" indent="-178308" algn="l" rtl="0">
              <a:lnSpc>
                <a:spcPct val="100000"/>
              </a:lnSpc>
              <a:spcBef>
                <a:spcPts val="0"/>
              </a:spcBef>
              <a:spcAft>
                <a:spcPts val="0"/>
              </a:spcAft>
              <a:buClr>
                <a:srgbClr val="000000"/>
              </a:buClr>
              <a:buSzPts val="2808"/>
              <a:buFont typeface="Arial"/>
              <a:buChar char="•"/>
            </a:pPr>
            <a:r>
              <a:rPr lang="en-US" sz="2400" b="1" i="0" u="none" strike="noStrike" cap="none">
                <a:solidFill>
                  <a:srgbClr val="0033CC"/>
                </a:solidFill>
                <a:latin typeface="Times New Roman"/>
                <a:ea typeface="Times New Roman"/>
                <a:cs typeface="Times New Roman"/>
                <a:sym typeface="Times New Roman"/>
              </a:rPr>
              <a:t>1969   UCLA, UCSB, SRI, UoU </a:t>
            </a:r>
            <a:endParaRPr sz="1400" b="0" i="0" u="none" strike="noStrike" cap="none">
              <a:solidFill>
                <a:srgbClr val="000000"/>
              </a:solidFill>
              <a:latin typeface="Arial"/>
              <a:ea typeface="Arial"/>
              <a:cs typeface="Arial"/>
              <a:sym typeface="Arial"/>
            </a:endParaRPr>
          </a:p>
          <a:p>
            <a:pPr marL="0" marR="0" lvl="0" indent="-178308" algn="l" rtl="0">
              <a:lnSpc>
                <a:spcPct val="100000"/>
              </a:lnSpc>
              <a:spcBef>
                <a:spcPts val="0"/>
              </a:spcBef>
              <a:spcAft>
                <a:spcPts val="0"/>
              </a:spcAft>
              <a:buClr>
                <a:srgbClr val="000000"/>
              </a:buClr>
              <a:buSzPts val="2808"/>
              <a:buFont typeface="Arial"/>
              <a:buChar char="•"/>
            </a:pPr>
            <a:r>
              <a:rPr lang="en-US" sz="2400" b="1" i="0" u="none" strike="noStrike" cap="none">
                <a:solidFill>
                  <a:srgbClr val="0033CC"/>
                </a:solidFill>
                <a:latin typeface="Times New Roman"/>
                <a:ea typeface="Times New Roman"/>
                <a:cs typeface="Times New Roman"/>
                <a:sym typeface="Times New Roman"/>
              </a:rPr>
              <a:t>1972    TCP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The Internet Today (ISPs)</a:t>
            </a:r>
            <a:endParaRPr sz="1400" b="0" i="0" u="none" strike="noStrike" cap="none">
              <a:solidFill>
                <a:srgbClr val="000000"/>
              </a:solidFill>
              <a:latin typeface="Arial"/>
              <a:ea typeface="Arial"/>
              <a:cs typeface="Arial"/>
              <a:sym typeface="Arial"/>
            </a:endParaRPr>
          </a:p>
        </p:txBody>
      </p:sp>
      <p:sp>
        <p:nvSpPr>
          <p:cNvPr id="308" name="Google Shape;308;p36"/>
          <p:cNvSpPr txBox="1"/>
          <p:nvPr/>
        </p:nvSpPr>
        <p:spPr>
          <a:xfrm>
            <a:off x="228600" y="3581400"/>
            <a:ext cx="4864100" cy="520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FF0000"/>
              </a:buClr>
              <a:buSzPts val="2800"/>
              <a:buFont typeface="Times New Roman"/>
              <a:buNone/>
            </a:pPr>
            <a:r>
              <a:rPr lang="en-US" sz="2800" b="1" i="1" u="sng" strike="noStrike" cap="none">
                <a:solidFill>
                  <a:srgbClr val="FF0000"/>
                </a:solidFill>
                <a:latin typeface="Times New Roman"/>
                <a:ea typeface="Times New Roman"/>
                <a:cs typeface="Times New Roman"/>
                <a:sym typeface="Times New Roman"/>
              </a:rPr>
              <a:t>Topics discussed in this section:</a:t>
            </a:r>
            <a:endParaRPr sz="1400" b="0" i="0" u="none" strike="noStrike" cap="none">
              <a:solidFill>
                <a:srgbClr val="000000"/>
              </a:solidFill>
              <a:latin typeface="Arial"/>
              <a:ea typeface="Arial"/>
              <a:cs typeface="Arial"/>
              <a:sym typeface="Arial"/>
            </a:endParaRPr>
          </a:p>
        </p:txBody>
      </p:sp>
      <p:sp>
        <p:nvSpPr>
          <p:cNvPr id="309" name="Google Shape;309;p36"/>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24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4"/>
        <p:cNvGrpSpPr/>
        <p:nvPr/>
      </p:nvGrpSpPr>
      <p:grpSpPr>
        <a:xfrm>
          <a:off x="0" y="0"/>
          <a:ext cx="0" cy="0"/>
          <a:chOff x="0" y="0"/>
          <a:chExt cx="0" cy="0"/>
        </a:xfrm>
      </p:grpSpPr>
      <p:cxnSp>
        <p:nvCxnSpPr>
          <p:cNvPr id="315" name="Google Shape;315;p37"/>
          <p:cNvCxnSpPr/>
          <p:nvPr/>
        </p:nvCxnSpPr>
        <p:spPr>
          <a:xfrm>
            <a:off x="152400" y="762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316" name="Google Shape;316;p37"/>
          <p:cNvCxnSpPr/>
          <p:nvPr/>
        </p:nvCxnSpPr>
        <p:spPr>
          <a:xfrm>
            <a:off x="152400" y="914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317" name="Google Shape;317;p37"/>
          <p:cNvSpPr txBox="1"/>
          <p:nvPr/>
        </p:nvSpPr>
        <p:spPr>
          <a:xfrm>
            <a:off x="379412" y="304800"/>
            <a:ext cx="4497387"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Hierarchical organization of the Internet</a:t>
            </a:r>
            <a:endParaRPr sz="1400" b="0" i="0" u="none" strike="noStrike" cap="none">
              <a:solidFill>
                <a:srgbClr val="000000"/>
              </a:solidFill>
              <a:latin typeface="Arial"/>
              <a:ea typeface="Arial"/>
              <a:cs typeface="Arial"/>
              <a:sym typeface="Arial"/>
            </a:endParaRPr>
          </a:p>
        </p:txBody>
      </p:sp>
      <p:pic>
        <p:nvPicPr>
          <p:cNvPr id="318" name="Google Shape;318;p37"/>
          <p:cNvPicPr preferRelativeResize="0"/>
          <p:nvPr/>
        </p:nvPicPr>
        <p:blipFill rotWithShape="1">
          <a:blip r:embed="rId3">
            <a:alphaModFix/>
          </a:blip>
          <a:srcRect/>
          <a:stretch/>
        </p:blipFill>
        <p:spPr>
          <a:xfrm>
            <a:off x="1668462" y="1095375"/>
            <a:ext cx="5494337" cy="5076825"/>
          </a:xfrm>
          <a:prstGeom prst="rect">
            <a:avLst/>
          </a:prstGeom>
          <a:noFill/>
          <a:ln>
            <a:noFill/>
          </a:ln>
        </p:spPr>
      </p:pic>
      <p:sp>
        <p:nvSpPr>
          <p:cNvPr id="319" name="Google Shape;319;p37"/>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25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4"/>
        <p:cNvGrpSpPr/>
        <p:nvPr/>
      </p:nvGrpSpPr>
      <p:grpSpPr>
        <a:xfrm>
          <a:off x="0" y="0"/>
          <a:ext cx="0" cy="0"/>
          <a:chOff x="0" y="0"/>
          <a:chExt cx="0" cy="0"/>
        </a:xfrm>
      </p:grpSpPr>
      <p:sp>
        <p:nvSpPr>
          <p:cNvPr id="325" name="Google Shape;325;p38"/>
          <p:cNvSpPr/>
          <p:nvPr/>
        </p:nvSpPr>
        <p:spPr>
          <a:xfrm>
            <a:off x="0" y="0"/>
            <a:ext cx="9144000" cy="990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26" name="Google Shape;326;p38"/>
          <p:cNvSpPr txBox="1"/>
          <p:nvPr/>
        </p:nvSpPr>
        <p:spPr>
          <a:xfrm>
            <a:off x="223837" y="152400"/>
            <a:ext cx="7161212"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1-4   PROTOCOLS AND STANDARDS</a:t>
            </a:r>
            <a:endParaRPr sz="1400" b="0" i="0" u="none" strike="noStrike" cap="none">
              <a:solidFill>
                <a:srgbClr val="000000"/>
              </a:solidFill>
              <a:latin typeface="Arial"/>
              <a:ea typeface="Arial"/>
              <a:cs typeface="Arial"/>
              <a:sym typeface="Arial"/>
            </a:endParaRPr>
          </a:p>
        </p:txBody>
      </p:sp>
      <p:sp>
        <p:nvSpPr>
          <p:cNvPr id="327" name="Google Shape;327;p38"/>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28" name="Google Shape;328;p38"/>
          <p:cNvSpPr txBox="1"/>
          <p:nvPr/>
        </p:nvSpPr>
        <p:spPr>
          <a:xfrm>
            <a:off x="76200" y="1303337"/>
            <a:ext cx="8686800" cy="1800225"/>
          </a:xfrm>
          <a:prstGeom prst="rect">
            <a:avLst/>
          </a:prstGeom>
          <a:noFill/>
          <a:ln>
            <a:noFill/>
          </a:ln>
        </p:spPr>
        <p:txBody>
          <a:bodyPr spcFirstLastPara="1" wrap="square" lIns="90000" tIns="46800" rIns="90000" bIns="46800" anchor="ctr" anchorCtr="0">
            <a:spAutoFit/>
          </a:bodyPr>
          <a:lstStyle/>
          <a:p>
            <a:pPr marL="0" marR="0" lvl="0" indent="0" algn="just" rtl="0">
              <a:lnSpc>
                <a:spcPct val="100000"/>
              </a:lnSpc>
              <a:spcBef>
                <a:spcPts val="0"/>
              </a:spcBef>
              <a:spcAft>
                <a:spcPts val="0"/>
              </a:spcAft>
              <a:buClr>
                <a:srgbClr val="FF0000"/>
              </a:buClr>
              <a:buSzPts val="2800"/>
              <a:buFont typeface="Times New Roman"/>
              <a:buNone/>
            </a:pPr>
            <a:r>
              <a:rPr lang="en-US" sz="2800" b="1" i="1" u="none" strike="noStrike" cap="none">
                <a:solidFill>
                  <a:srgbClr val="FF0000"/>
                </a:solidFill>
                <a:latin typeface="Times New Roman"/>
                <a:ea typeface="Times New Roman"/>
                <a:cs typeface="Times New Roman"/>
                <a:sym typeface="Times New Roman"/>
              </a:rPr>
              <a:t>protocols</a:t>
            </a:r>
            <a:r>
              <a:rPr lang="en-US" sz="2800" b="1" i="1" u="none" strike="noStrike" cap="none">
                <a:solidFill>
                  <a:srgbClr val="000000"/>
                </a:solidFill>
                <a:latin typeface="Times New Roman"/>
                <a:ea typeface="Times New Roman"/>
                <a:cs typeface="Times New Roman"/>
                <a:sym typeface="Times New Roman"/>
              </a:rPr>
              <a:t> and </a:t>
            </a:r>
            <a:r>
              <a:rPr lang="en-US" sz="2800" b="1" i="1" u="none" strike="noStrike" cap="none">
                <a:solidFill>
                  <a:srgbClr val="FF0000"/>
                </a:solidFill>
                <a:latin typeface="Times New Roman"/>
                <a:ea typeface="Times New Roman"/>
                <a:cs typeface="Times New Roman"/>
                <a:sym typeface="Times New Roman"/>
              </a:rPr>
              <a:t>standards</a:t>
            </a:r>
            <a:r>
              <a:rPr lang="en-US" sz="2800" b="1" i="1"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1" i="1"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800"/>
              <a:buFont typeface="Times New Roman"/>
              <a:buNone/>
            </a:pPr>
            <a:r>
              <a:rPr lang="en-US" sz="2800" b="1" i="1" u="none" strike="noStrike" cap="none">
                <a:solidFill>
                  <a:srgbClr val="000000"/>
                </a:solidFill>
                <a:latin typeface="Times New Roman"/>
                <a:ea typeface="Times New Roman"/>
                <a:cs typeface="Times New Roman"/>
                <a:sym typeface="Times New Roman"/>
              </a:rPr>
              <a:t>Protocol is synonymous with rule.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Times New Roman"/>
              <a:buNone/>
            </a:pPr>
            <a:r>
              <a:rPr lang="en-US" sz="2800" b="1" i="1" u="none" strike="noStrike" cap="none">
                <a:solidFill>
                  <a:srgbClr val="000000"/>
                </a:solidFill>
                <a:latin typeface="Times New Roman"/>
                <a:ea typeface="Times New Roman"/>
                <a:cs typeface="Times New Roman"/>
                <a:sym typeface="Times New Roman"/>
              </a:rPr>
              <a:t>Standards are agreed-upon rules.</a:t>
            </a:r>
            <a:endParaRPr sz="1400" b="0" i="0" u="none" strike="noStrike" cap="none">
              <a:solidFill>
                <a:srgbClr val="000000"/>
              </a:solidFill>
              <a:latin typeface="Arial"/>
              <a:ea typeface="Arial"/>
              <a:cs typeface="Arial"/>
              <a:sym typeface="Arial"/>
            </a:endParaRPr>
          </a:p>
        </p:txBody>
      </p:sp>
      <p:sp>
        <p:nvSpPr>
          <p:cNvPr id="329" name="Google Shape;329;p38"/>
          <p:cNvSpPr txBox="1"/>
          <p:nvPr/>
        </p:nvSpPr>
        <p:spPr>
          <a:xfrm>
            <a:off x="838200" y="4495800"/>
            <a:ext cx="4800600" cy="1557337"/>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Protocols </a:t>
            </a:r>
            <a:br>
              <a:rPr lang="en-US" sz="2400" b="1" i="0" u="none" strike="noStrike" cap="none">
                <a:solidFill>
                  <a:srgbClr val="0033CC"/>
                </a:solidFill>
                <a:latin typeface="Times New Roman"/>
                <a:ea typeface="Times New Roman"/>
                <a:cs typeface="Times New Roman"/>
                <a:sym typeface="Times New Roman"/>
              </a:rPr>
            </a:br>
            <a:r>
              <a:rPr lang="en-US" sz="2400" b="1" i="0" u="none" strike="noStrike" cap="none">
                <a:solidFill>
                  <a:srgbClr val="0033CC"/>
                </a:solidFill>
                <a:latin typeface="Times New Roman"/>
                <a:ea typeface="Times New Roman"/>
                <a:cs typeface="Times New Roman"/>
                <a:sym typeface="Times New Roman"/>
              </a:rPr>
              <a:t>Standards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Standards Organizations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Internet Standards</a:t>
            </a:r>
            <a:endParaRPr sz="1400" b="0" i="0" u="none" strike="noStrike" cap="none">
              <a:solidFill>
                <a:srgbClr val="000000"/>
              </a:solidFill>
              <a:latin typeface="Arial"/>
              <a:ea typeface="Arial"/>
              <a:cs typeface="Arial"/>
              <a:sym typeface="Arial"/>
            </a:endParaRPr>
          </a:p>
        </p:txBody>
      </p:sp>
      <p:sp>
        <p:nvSpPr>
          <p:cNvPr id="330" name="Google Shape;330;p38"/>
          <p:cNvSpPr txBox="1"/>
          <p:nvPr/>
        </p:nvSpPr>
        <p:spPr>
          <a:xfrm>
            <a:off x="685800" y="3962400"/>
            <a:ext cx="4864100" cy="520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FF0000"/>
              </a:buClr>
              <a:buSzPts val="2800"/>
              <a:buFont typeface="Times New Roman"/>
              <a:buNone/>
            </a:pPr>
            <a:r>
              <a:rPr lang="en-US" sz="2800" b="1" i="1" u="sng" strike="noStrike" cap="none">
                <a:solidFill>
                  <a:srgbClr val="FF0000"/>
                </a:solidFill>
                <a:latin typeface="Times New Roman"/>
                <a:ea typeface="Times New Roman"/>
                <a:cs typeface="Times New Roman"/>
                <a:sym typeface="Times New Roman"/>
              </a:rPr>
              <a:t>Topics discussed in this section:</a:t>
            </a:r>
            <a:endParaRPr sz="1400" b="0" i="0" u="none" strike="noStrike" cap="none">
              <a:solidFill>
                <a:srgbClr val="000000"/>
              </a:solidFill>
              <a:latin typeface="Arial"/>
              <a:ea typeface="Arial"/>
              <a:cs typeface="Arial"/>
              <a:sym typeface="Arial"/>
            </a:endParaRPr>
          </a:p>
        </p:txBody>
      </p:sp>
      <p:cxnSp>
        <p:nvCxnSpPr>
          <p:cNvPr id="331" name="Google Shape;331;p38"/>
          <p:cNvCxnSpPr/>
          <p:nvPr/>
        </p:nvCxnSpPr>
        <p:spPr>
          <a:xfrm>
            <a:off x="152400" y="762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332" name="Google Shape;332;p38"/>
          <p:cNvCxnSpPr/>
          <p:nvPr/>
        </p:nvCxnSpPr>
        <p:spPr>
          <a:xfrm>
            <a:off x="152400" y="914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333" name="Google Shape;333;p38"/>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26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8"/>
        <p:cNvGrpSpPr/>
        <p:nvPr/>
      </p:nvGrpSpPr>
      <p:grpSpPr>
        <a:xfrm>
          <a:off x="0" y="0"/>
          <a:ext cx="0" cy="0"/>
          <a:chOff x="0" y="0"/>
          <a:chExt cx="0" cy="0"/>
        </a:xfrm>
      </p:grpSpPr>
      <p:sp>
        <p:nvSpPr>
          <p:cNvPr id="339" name="Google Shape;339;p39"/>
          <p:cNvSpPr/>
          <p:nvPr/>
        </p:nvSpPr>
        <p:spPr>
          <a:xfrm>
            <a:off x="0" y="0"/>
            <a:ext cx="9144000" cy="990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40" name="Google Shape;340;p39"/>
          <p:cNvSpPr txBox="1"/>
          <p:nvPr/>
        </p:nvSpPr>
        <p:spPr>
          <a:xfrm>
            <a:off x="225425" y="152400"/>
            <a:ext cx="6310312"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PROTOCOLS AND STANDARDS</a:t>
            </a:r>
            <a:endParaRPr sz="1400" b="0" i="0" u="none" strike="noStrike" cap="none">
              <a:solidFill>
                <a:srgbClr val="000000"/>
              </a:solidFill>
              <a:latin typeface="Arial"/>
              <a:ea typeface="Arial"/>
              <a:cs typeface="Arial"/>
              <a:sym typeface="Arial"/>
            </a:endParaRPr>
          </a:p>
        </p:txBody>
      </p:sp>
      <p:sp>
        <p:nvSpPr>
          <p:cNvPr id="341" name="Google Shape;341;p39"/>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42" name="Google Shape;342;p39"/>
          <p:cNvSpPr txBox="1"/>
          <p:nvPr/>
        </p:nvSpPr>
        <p:spPr>
          <a:xfrm>
            <a:off x="304800" y="1350962"/>
            <a:ext cx="8534400" cy="411797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0000"/>
              </a:buClr>
              <a:buSzPts val="2400"/>
              <a:buFont typeface="Times New Roman"/>
              <a:buNone/>
            </a:pPr>
            <a:r>
              <a:rPr lang="en-US" sz="2400" b="1" i="0" u="none" strike="noStrike" cap="none">
                <a:solidFill>
                  <a:srgbClr val="FF0000"/>
                </a:solidFill>
                <a:latin typeface="Times New Roman"/>
                <a:ea typeface="Times New Roman"/>
                <a:cs typeface="Times New Roman"/>
                <a:sym typeface="Times New Roman"/>
              </a:rPr>
              <a:t>Protocols </a:t>
            </a:r>
            <a:endParaRPr sz="1400" b="0" i="0" u="none" strike="noStrike" cap="none">
              <a:solidFill>
                <a:srgbClr val="000000"/>
              </a:solidFill>
              <a:latin typeface="Arial"/>
              <a:ea typeface="Arial"/>
              <a:cs typeface="Arial"/>
              <a:sym typeface="Arial"/>
            </a:endParaRPr>
          </a:p>
          <a:p>
            <a:pPr marL="0" marR="0" lvl="0" indent="-178308" algn="l" rtl="0">
              <a:lnSpc>
                <a:spcPct val="100000"/>
              </a:lnSpc>
              <a:spcBef>
                <a:spcPts val="0"/>
              </a:spcBef>
              <a:spcAft>
                <a:spcPts val="0"/>
              </a:spcAft>
              <a:buClr>
                <a:srgbClr val="000000"/>
              </a:buClr>
              <a:buSzPts val="2808"/>
              <a:buFont typeface="Arial"/>
              <a:buChar char="•"/>
            </a:pPr>
            <a:r>
              <a:rPr lang="en-US" sz="2400" b="1" i="0" u="none" strike="noStrike" cap="none">
                <a:solidFill>
                  <a:srgbClr val="0033CC"/>
                </a:solidFill>
                <a:latin typeface="Times New Roman"/>
                <a:ea typeface="Times New Roman"/>
                <a:cs typeface="Times New Roman"/>
                <a:sym typeface="Times New Roman"/>
              </a:rPr>
              <a:t>Syntax        →  format of the data </a:t>
            </a:r>
            <a:endParaRPr sz="1400" b="0" i="0" u="none" strike="noStrike" cap="none">
              <a:solidFill>
                <a:srgbClr val="000000"/>
              </a:solidFill>
              <a:latin typeface="Arial"/>
              <a:ea typeface="Arial"/>
              <a:cs typeface="Arial"/>
              <a:sym typeface="Arial"/>
            </a:endParaRPr>
          </a:p>
          <a:p>
            <a:pPr marL="0" marR="0" lvl="0" indent="-178308" algn="l" rtl="0">
              <a:lnSpc>
                <a:spcPct val="100000"/>
              </a:lnSpc>
              <a:spcBef>
                <a:spcPts val="0"/>
              </a:spcBef>
              <a:spcAft>
                <a:spcPts val="0"/>
              </a:spcAft>
              <a:buClr>
                <a:srgbClr val="000000"/>
              </a:buClr>
              <a:buSzPts val="2808"/>
              <a:buFont typeface="Arial"/>
              <a:buChar char="•"/>
            </a:pPr>
            <a:r>
              <a:rPr lang="en-US" sz="2400" b="1" i="0" u="none" strike="noStrike" cap="none">
                <a:solidFill>
                  <a:srgbClr val="0033CC"/>
                </a:solidFill>
                <a:latin typeface="Times New Roman"/>
                <a:ea typeface="Times New Roman"/>
                <a:cs typeface="Times New Roman"/>
                <a:sym typeface="Times New Roman"/>
              </a:rPr>
              <a:t>Semantics  →   meaning of each section</a:t>
            </a:r>
            <a:endParaRPr sz="1400" b="0" i="0" u="none" strike="noStrike" cap="none">
              <a:solidFill>
                <a:srgbClr val="000000"/>
              </a:solidFill>
              <a:latin typeface="Arial"/>
              <a:ea typeface="Arial"/>
              <a:cs typeface="Arial"/>
              <a:sym typeface="Arial"/>
            </a:endParaRPr>
          </a:p>
          <a:p>
            <a:pPr marL="0" marR="0" lvl="0" indent="-178308" algn="l" rtl="0">
              <a:lnSpc>
                <a:spcPct val="100000"/>
              </a:lnSpc>
              <a:spcBef>
                <a:spcPts val="0"/>
              </a:spcBef>
              <a:spcAft>
                <a:spcPts val="0"/>
              </a:spcAft>
              <a:buClr>
                <a:srgbClr val="000000"/>
              </a:buClr>
              <a:buSzPts val="2808"/>
              <a:buFont typeface="Arial"/>
              <a:buChar char="•"/>
            </a:pPr>
            <a:r>
              <a:rPr lang="en-US" sz="2400" b="1" i="0" u="none" strike="noStrike" cap="none">
                <a:solidFill>
                  <a:srgbClr val="0033CC"/>
                </a:solidFill>
                <a:latin typeface="Times New Roman"/>
                <a:ea typeface="Times New Roman"/>
                <a:cs typeface="Times New Roman"/>
                <a:sym typeface="Times New Roman"/>
              </a:rPr>
              <a:t>Timing       →   when data should be sent and how fast.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33C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33C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33C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0000"/>
              </a:buClr>
              <a:buSzPts val="2400"/>
              <a:buFont typeface="Times New Roman"/>
              <a:buNone/>
            </a:pPr>
            <a:r>
              <a:rPr lang="en-US" sz="2400" b="1" i="0" u="none" strike="noStrike" cap="none">
                <a:solidFill>
                  <a:srgbClr val="FF0000"/>
                </a:solidFill>
                <a:latin typeface="Times New Roman"/>
                <a:ea typeface="Times New Roman"/>
                <a:cs typeface="Times New Roman"/>
                <a:sym typeface="Times New Roman"/>
              </a:rPr>
              <a:t>Standards</a:t>
            </a:r>
            <a:r>
              <a:rPr lang="en-US" sz="2400" b="1" i="0" u="none" strike="noStrike" cap="none">
                <a:solidFill>
                  <a:srgbClr val="0033CC"/>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a:p>
            <a:pPr marL="0" marR="0" lvl="0" indent="-178308" algn="l" rtl="0">
              <a:lnSpc>
                <a:spcPct val="100000"/>
              </a:lnSpc>
              <a:spcBef>
                <a:spcPts val="0"/>
              </a:spcBef>
              <a:spcAft>
                <a:spcPts val="0"/>
              </a:spcAft>
              <a:buClr>
                <a:srgbClr val="000000"/>
              </a:buClr>
              <a:buSzPts val="2808"/>
              <a:buFont typeface="Arial"/>
              <a:buChar char="•"/>
            </a:pPr>
            <a:r>
              <a:rPr lang="en-US" sz="2400" b="1" i="0" u="none" strike="noStrike" cap="none">
                <a:solidFill>
                  <a:srgbClr val="0033CC"/>
                </a:solidFill>
                <a:latin typeface="Times New Roman"/>
                <a:ea typeface="Times New Roman"/>
                <a:cs typeface="Times New Roman"/>
                <a:sym typeface="Times New Roman"/>
              </a:rPr>
              <a:t>De facto →  by fact (not approved as a standard)</a:t>
            </a:r>
            <a:endParaRPr sz="1400" b="0" i="0" u="none" strike="noStrike" cap="none">
              <a:solidFill>
                <a:srgbClr val="000000"/>
              </a:solidFill>
              <a:latin typeface="Arial"/>
              <a:ea typeface="Arial"/>
              <a:cs typeface="Arial"/>
              <a:sym typeface="Arial"/>
            </a:endParaRPr>
          </a:p>
          <a:p>
            <a:pPr marL="0" marR="0" lvl="0" indent="-178308" algn="l" rtl="0">
              <a:lnSpc>
                <a:spcPct val="100000"/>
              </a:lnSpc>
              <a:spcBef>
                <a:spcPts val="0"/>
              </a:spcBef>
              <a:spcAft>
                <a:spcPts val="0"/>
              </a:spcAft>
              <a:buClr>
                <a:srgbClr val="000000"/>
              </a:buClr>
              <a:buSzPts val="2808"/>
              <a:buFont typeface="Arial"/>
              <a:buChar char="•"/>
            </a:pPr>
            <a:r>
              <a:rPr lang="en-US" sz="2400" b="1" i="0" u="none" strike="noStrike" cap="none">
                <a:solidFill>
                  <a:srgbClr val="0033CC"/>
                </a:solidFill>
                <a:latin typeface="Times New Roman"/>
                <a:ea typeface="Times New Roman"/>
                <a:cs typeface="Times New Roman"/>
                <a:sym typeface="Times New Roman"/>
              </a:rPr>
              <a:t>De jure →    by Law (approved)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33CC"/>
              </a:solidFill>
              <a:latin typeface="Times New Roman"/>
              <a:ea typeface="Times New Roman"/>
              <a:cs typeface="Times New Roman"/>
              <a:sym typeface="Times New Roman"/>
            </a:endParaRPr>
          </a:p>
        </p:txBody>
      </p:sp>
      <p:cxnSp>
        <p:nvCxnSpPr>
          <p:cNvPr id="343" name="Google Shape;343;p39"/>
          <p:cNvCxnSpPr/>
          <p:nvPr/>
        </p:nvCxnSpPr>
        <p:spPr>
          <a:xfrm>
            <a:off x="152400" y="762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344" name="Google Shape;344;p39"/>
          <p:cNvCxnSpPr/>
          <p:nvPr/>
        </p:nvCxnSpPr>
        <p:spPr>
          <a:xfrm>
            <a:off x="152400" y="914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345" name="Google Shape;345;p39"/>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27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0"/>
        <p:cNvGrpSpPr/>
        <p:nvPr/>
      </p:nvGrpSpPr>
      <p:grpSpPr>
        <a:xfrm>
          <a:off x="0" y="0"/>
          <a:ext cx="0" cy="0"/>
          <a:chOff x="0" y="0"/>
          <a:chExt cx="0" cy="0"/>
        </a:xfrm>
      </p:grpSpPr>
      <p:sp>
        <p:nvSpPr>
          <p:cNvPr id="351" name="Google Shape;351;p40"/>
          <p:cNvSpPr/>
          <p:nvPr/>
        </p:nvSpPr>
        <p:spPr>
          <a:xfrm>
            <a:off x="0" y="0"/>
            <a:ext cx="9144000" cy="990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52" name="Google Shape;352;p40"/>
          <p:cNvSpPr txBox="1"/>
          <p:nvPr/>
        </p:nvSpPr>
        <p:spPr>
          <a:xfrm>
            <a:off x="225425" y="152400"/>
            <a:ext cx="6310312"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PROTOCOLS AND STANDARDS</a:t>
            </a:r>
            <a:endParaRPr sz="1400" b="0" i="0" u="none" strike="noStrike" cap="none">
              <a:solidFill>
                <a:srgbClr val="000000"/>
              </a:solidFill>
              <a:latin typeface="Arial"/>
              <a:ea typeface="Arial"/>
              <a:cs typeface="Arial"/>
              <a:sym typeface="Arial"/>
            </a:endParaRPr>
          </a:p>
        </p:txBody>
      </p:sp>
      <p:sp>
        <p:nvSpPr>
          <p:cNvPr id="353" name="Google Shape;353;p40"/>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54" name="Google Shape;354;p40"/>
          <p:cNvSpPr txBox="1"/>
          <p:nvPr/>
        </p:nvSpPr>
        <p:spPr>
          <a:xfrm>
            <a:off x="304800" y="914400"/>
            <a:ext cx="8534400" cy="4300537"/>
          </a:xfrm>
          <a:prstGeom prst="rect">
            <a:avLst/>
          </a:prstGeom>
          <a:noFill/>
          <a:ln>
            <a:noFill/>
          </a:ln>
        </p:spPr>
        <p:txBody>
          <a:bodyPr spcFirstLastPara="1" wrap="square" lIns="90000" tIns="46800" rIns="90000" bIns="46800" anchor="t" anchorCtr="0">
            <a:spAutoFit/>
          </a:bodyPr>
          <a:lstStyle/>
          <a:p>
            <a:pPr marL="685800" marR="0" lvl="0" indent="-384175" algn="l" rtl="0">
              <a:lnSpc>
                <a:spcPct val="100000"/>
              </a:lnSpc>
              <a:spcBef>
                <a:spcPts val="0"/>
              </a:spcBef>
              <a:spcAft>
                <a:spcPts val="0"/>
              </a:spcAft>
              <a:buClr>
                <a:srgbClr val="000000"/>
              </a:buClr>
              <a:buSzPts val="2400"/>
              <a:buFont typeface="Arial"/>
              <a:buNone/>
            </a:pPr>
            <a:endParaRPr sz="2400" b="1" i="0" u="none" strike="noStrike" cap="none">
              <a:solidFill>
                <a:srgbClr val="0033CC"/>
              </a:solidFill>
              <a:latin typeface="Times New Roman"/>
              <a:ea typeface="Times New Roman"/>
              <a:cs typeface="Times New Roman"/>
              <a:sym typeface="Times New Roman"/>
            </a:endParaRPr>
          </a:p>
          <a:p>
            <a:pPr marL="685800" marR="0" lvl="0" indent="-384175"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Standards Organizations </a:t>
            </a:r>
            <a:endParaRPr sz="1400" b="0" i="0" u="none" strike="noStrike" cap="none">
              <a:solidFill>
                <a:srgbClr val="000000"/>
              </a:solidFill>
              <a:latin typeface="Arial"/>
              <a:ea typeface="Arial"/>
              <a:cs typeface="Arial"/>
              <a:sym typeface="Arial"/>
            </a:endParaRPr>
          </a:p>
          <a:p>
            <a:pPr marL="685800" marR="0" lvl="0" indent="-384175" algn="l" rtl="0">
              <a:lnSpc>
                <a:spcPct val="150000"/>
              </a:lnSpc>
              <a:spcBef>
                <a:spcPts val="0"/>
              </a:spcBef>
              <a:spcAft>
                <a:spcPts val="0"/>
              </a:spcAft>
              <a:buClr>
                <a:srgbClr val="000000"/>
              </a:buClr>
              <a:buSzPts val="2340"/>
              <a:buFont typeface="Arial"/>
              <a:buChar char="•"/>
            </a:pPr>
            <a:r>
              <a:rPr lang="en-US" sz="2000" b="1" i="0" u="none" strike="noStrike" cap="none">
                <a:solidFill>
                  <a:srgbClr val="000000"/>
                </a:solidFill>
                <a:latin typeface="Times New Roman"/>
                <a:ea typeface="Times New Roman"/>
                <a:cs typeface="Times New Roman"/>
                <a:sym typeface="Times New Roman"/>
              </a:rPr>
              <a:t>International Organization for Standardization (</a:t>
            </a:r>
            <a:r>
              <a:rPr lang="en-US" sz="2000" b="1" i="0" u="none" strike="noStrike" cap="none">
                <a:solidFill>
                  <a:srgbClr val="FF0000"/>
                </a:solidFill>
                <a:latin typeface="Times New Roman"/>
                <a:ea typeface="Times New Roman"/>
                <a:cs typeface="Times New Roman"/>
                <a:sym typeface="Times New Roman"/>
              </a:rPr>
              <a:t>ISO</a:t>
            </a:r>
            <a:r>
              <a:rPr lang="en-US" sz="2000" b="1"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685800" marR="0" lvl="0" indent="-384175" algn="l" rtl="0">
              <a:lnSpc>
                <a:spcPct val="150000"/>
              </a:lnSpc>
              <a:spcBef>
                <a:spcPts val="0"/>
              </a:spcBef>
              <a:spcAft>
                <a:spcPts val="0"/>
              </a:spcAft>
              <a:buClr>
                <a:srgbClr val="000000"/>
              </a:buClr>
              <a:buSzPts val="2340"/>
              <a:buFont typeface="Arial"/>
              <a:buChar char="•"/>
            </a:pPr>
            <a:r>
              <a:rPr lang="en-US" sz="2000" b="1" i="0" u="none" strike="noStrike" cap="none">
                <a:solidFill>
                  <a:srgbClr val="000000"/>
                </a:solidFill>
                <a:latin typeface="Arial"/>
                <a:ea typeface="Arial"/>
                <a:cs typeface="Arial"/>
                <a:sym typeface="Arial"/>
              </a:rPr>
              <a:t>International Telecommunication Union - Telecommunication Standards (</a:t>
            </a:r>
            <a:r>
              <a:rPr lang="en-US" sz="2000" b="1" i="0" u="none" strike="noStrike" cap="none">
                <a:solidFill>
                  <a:srgbClr val="FF0000"/>
                </a:solidFill>
                <a:latin typeface="Arial"/>
                <a:ea typeface="Arial"/>
                <a:cs typeface="Arial"/>
                <a:sym typeface="Arial"/>
              </a:rPr>
              <a:t>ITU-T</a:t>
            </a:r>
            <a:r>
              <a:rPr lang="en-US" sz="2000" b="1"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685800" marR="0" lvl="0" indent="-384175" algn="l" rtl="0">
              <a:lnSpc>
                <a:spcPct val="150000"/>
              </a:lnSpc>
              <a:spcBef>
                <a:spcPts val="0"/>
              </a:spcBef>
              <a:spcAft>
                <a:spcPts val="0"/>
              </a:spcAft>
              <a:buClr>
                <a:srgbClr val="000000"/>
              </a:buClr>
              <a:buSzPts val="2340"/>
              <a:buFont typeface="Arial"/>
              <a:buChar char="•"/>
            </a:pPr>
            <a:r>
              <a:rPr lang="en-US" sz="2000" b="1" i="0" u="none" strike="noStrike" cap="none">
                <a:solidFill>
                  <a:srgbClr val="000000"/>
                </a:solidFill>
                <a:latin typeface="Times New Roman"/>
                <a:ea typeface="Times New Roman"/>
                <a:cs typeface="Times New Roman"/>
                <a:sym typeface="Times New Roman"/>
              </a:rPr>
              <a:t>American National Standards Institute (</a:t>
            </a:r>
            <a:r>
              <a:rPr lang="en-US" sz="2000" b="1" i="0" u="none" strike="noStrike" cap="none">
                <a:solidFill>
                  <a:srgbClr val="FF0000"/>
                </a:solidFill>
                <a:latin typeface="Times New Roman"/>
                <a:ea typeface="Times New Roman"/>
                <a:cs typeface="Times New Roman"/>
                <a:sym typeface="Times New Roman"/>
              </a:rPr>
              <a:t>ANSI</a:t>
            </a:r>
            <a:r>
              <a:rPr lang="en-US" sz="2000" b="1"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685800" marR="0" lvl="0" indent="-384175" algn="l" rtl="0">
              <a:lnSpc>
                <a:spcPct val="150000"/>
              </a:lnSpc>
              <a:spcBef>
                <a:spcPts val="0"/>
              </a:spcBef>
              <a:spcAft>
                <a:spcPts val="0"/>
              </a:spcAft>
              <a:buClr>
                <a:srgbClr val="000000"/>
              </a:buClr>
              <a:buSzPts val="2340"/>
              <a:buFont typeface="Arial"/>
              <a:buChar char="•"/>
            </a:pPr>
            <a:r>
              <a:rPr lang="en-US" sz="2000" b="1" i="0" u="none" strike="noStrike" cap="none">
                <a:solidFill>
                  <a:srgbClr val="000000"/>
                </a:solidFill>
                <a:latin typeface="Times New Roman"/>
                <a:ea typeface="Times New Roman"/>
                <a:cs typeface="Times New Roman"/>
                <a:sym typeface="Times New Roman"/>
              </a:rPr>
              <a:t>Institute of Electrical and Electronics Engineers (</a:t>
            </a:r>
            <a:r>
              <a:rPr lang="en-US" sz="2000" b="1" i="0" u="none" strike="noStrike" cap="none">
                <a:solidFill>
                  <a:srgbClr val="FF0000"/>
                </a:solidFill>
                <a:latin typeface="Times New Roman"/>
                <a:ea typeface="Times New Roman"/>
                <a:cs typeface="Times New Roman"/>
                <a:sym typeface="Times New Roman"/>
              </a:rPr>
              <a:t>IEEE</a:t>
            </a:r>
            <a:r>
              <a:rPr lang="en-US" sz="2000" b="1"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685800" marR="0" lvl="0" indent="-384175" algn="l" rtl="0">
              <a:lnSpc>
                <a:spcPct val="150000"/>
              </a:lnSpc>
              <a:spcBef>
                <a:spcPts val="0"/>
              </a:spcBef>
              <a:spcAft>
                <a:spcPts val="0"/>
              </a:spcAft>
              <a:buClr>
                <a:srgbClr val="000000"/>
              </a:buClr>
              <a:buSzPts val="2340"/>
              <a:buFont typeface="Arial"/>
              <a:buChar char="•"/>
            </a:pPr>
            <a:r>
              <a:rPr lang="en-US" sz="2000" b="1" i="0" u="none" strike="noStrike" cap="none">
                <a:solidFill>
                  <a:srgbClr val="000000"/>
                </a:solidFill>
                <a:latin typeface="Times New Roman"/>
                <a:ea typeface="Times New Roman"/>
                <a:cs typeface="Times New Roman"/>
                <a:sym typeface="Times New Roman"/>
              </a:rPr>
              <a:t>Electronic Industries Association (</a:t>
            </a:r>
            <a:r>
              <a:rPr lang="en-US" sz="2000" b="1" i="0" u="none" strike="noStrike" cap="none">
                <a:solidFill>
                  <a:srgbClr val="FF0000"/>
                </a:solidFill>
                <a:latin typeface="Times New Roman"/>
                <a:ea typeface="Times New Roman"/>
                <a:cs typeface="Times New Roman"/>
                <a:sym typeface="Times New Roman"/>
              </a:rPr>
              <a:t>EIA</a:t>
            </a:r>
            <a:r>
              <a:rPr lang="en-US" sz="2000" b="1"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685800" marR="0" lvl="0" indent="-384175" algn="l" rtl="0">
              <a:lnSpc>
                <a:spcPct val="100000"/>
              </a:lnSpc>
              <a:spcBef>
                <a:spcPts val="0"/>
              </a:spcBef>
              <a:spcAft>
                <a:spcPts val="0"/>
              </a:spcAft>
              <a:buClr>
                <a:srgbClr val="000000"/>
              </a:buClr>
              <a:buSzPts val="2400"/>
              <a:buFont typeface="Arial"/>
              <a:buNone/>
            </a:pPr>
            <a:endParaRPr sz="2400" b="1" i="0" u="none" strike="noStrike" cap="none">
              <a:solidFill>
                <a:srgbClr val="0033C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33CC"/>
              </a:solidFill>
              <a:latin typeface="Times New Roman"/>
              <a:ea typeface="Times New Roman"/>
              <a:cs typeface="Times New Roman"/>
              <a:sym typeface="Times New Roman"/>
            </a:endParaRPr>
          </a:p>
        </p:txBody>
      </p:sp>
      <p:cxnSp>
        <p:nvCxnSpPr>
          <p:cNvPr id="355" name="Google Shape;355;p40"/>
          <p:cNvCxnSpPr/>
          <p:nvPr/>
        </p:nvCxnSpPr>
        <p:spPr>
          <a:xfrm>
            <a:off x="152400" y="762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356" name="Google Shape;356;p40"/>
          <p:cNvCxnSpPr/>
          <p:nvPr/>
        </p:nvCxnSpPr>
        <p:spPr>
          <a:xfrm>
            <a:off x="152400" y="914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357" name="Google Shape;357;p40"/>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28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457200" y="173027"/>
            <a:ext cx="8226300" cy="109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333399"/>
              </a:buClr>
              <a:buSzPts val="4400"/>
              <a:buFont typeface="Tahoma"/>
              <a:buNone/>
            </a:pPr>
            <a:r>
              <a:rPr lang="en-US" sz="3900" b="0" i="0" u="none">
                <a:solidFill>
                  <a:srgbClr val="333399"/>
                </a:solidFill>
                <a:latin typeface="Tahoma"/>
                <a:ea typeface="Tahoma"/>
                <a:cs typeface="Tahoma"/>
                <a:sym typeface="Tahoma"/>
              </a:rPr>
              <a:t>Design issues for the Network layers</a:t>
            </a:r>
            <a:endParaRPr sz="3900"/>
          </a:p>
        </p:txBody>
      </p:sp>
      <p:sp>
        <p:nvSpPr>
          <p:cNvPr id="363" name="Google Shape;363;p41"/>
          <p:cNvSpPr txBox="1">
            <a:spLocks noGrp="1"/>
          </p:cNvSpPr>
          <p:nvPr>
            <p:ph type="body" idx="1"/>
          </p:nvPr>
        </p:nvSpPr>
        <p:spPr>
          <a:xfrm>
            <a:off x="457200" y="1215375"/>
            <a:ext cx="8226300" cy="4996800"/>
          </a:xfrm>
          <a:prstGeom prst="rect">
            <a:avLst/>
          </a:prstGeom>
          <a:noFill/>
          <a:ln>
            <a:noFill/>
          </a:ln>
        </p:spPr>
        <p:txBody>
          <a:bodyPr spcFirstLastPara="1" wrap="square" lIns="0" tIns="0" rIns="0" bIns="0" anchor="t" anchorCtr="0">
            <a:noAutofit/>
          </a:bodyPr>
          <a:lstStyle/>
          <a:p>
            <a:pPr marL="342900" marR="0" lvl="0" indent="-336550" algn="l" rtl="0">
              <a:lnSpc>
                <a:spcPct val="100000"/>
              </a:lnSpc>
              <a:spcBef>
                <a:spcPts val="0"/>
              </a:spcBef>
              <a:spcAft>
                <a:spcPts val="0"/>
              </a:spcAft>
              <a:buClr>
                <a:srgbClr val="000000"/>
              </a:buClr>
              <a:buSzPts val="3200"/>
              <a:buFont typeface="Tahoma"/>
              <a:buNone/>
            </a:pPr>
            <a:r>
              <a:rPr lang="en-US" sz="2000" b="0" i="0" u="none">
                <a:solidFill>
                  <a:srgbClr val="000000"/>
                </a:solidFill>
                <a:latin typeface="Tahoma"/>
                <a:ea typeface="Tahoma"/>
                <a:cs typeface="Tahoma"/>
                <a:sym typeface="Tahoma"/>
              </a:rPr>
              <a:t>A number of design issues exist for the layer to layer approach of computer networks. Some are as follows:</a:t>
            </a:r>
            <a:endParaRPr sz="2000"/>
          </a:p>
          <a:p>
            <a:pPr marL="342900" marR="0" lvl="0" indent="-336550" algn="l" rtl="0">
              <a:lnSpc>
                <a:spcPct val="100000"/>
              </a:lnSpc>
              <a:spcBef>
                <a:spcPts val="800"/>
              </a:spcBef>
              <a:spcAft>
                <a:spcPts val="0"/>
              </a:spcAft>
              <a:buClr>
                <a:srgbClr val="000000"/>
              </a:buClr>
              <a:buSzPts val="3200"/>
              <a:buFont typeface="Tahoma"/>
              <a:buNone/>
            </a:pPr>
            <a:r>
              <a:rPr lang="en-US" sz="2000" b="0" i="0" u="none">
                <a:solidFill>
                  <a:srgbClr val="000000"/>
                </a:solidFill>
                <a:latin typeface="Tahoma"/>
                <a:ea typeface="Tahoma"/>
                <a:cs typeface="Tahoma"/>
                <a:sym typeface="Tahoma"/>
              </a:rPr>
              <a:t>1.</a:t>
            </a:r>
            <a:r>
              <a:rPr lang="en-US" sz="2000" b="1" i="0" u="none">
                <a:solidFill>
                  <a:srgbClr val="000000"/>
                </a:solidFill>
              </a:rPr>
              <a:t> Reliability: </a:t>
            </a:r>
            <a:r>
              <a:rPr lang="en-US" sz="2000" b="0" i="0" u="none">
                <a:solidFill>
                  <a:srgbClr val="000000"/>
                </a:solidFill>
                <a:latin typeface="Tahoma"/>
                <a:ea typeface="Tahoma"/>
                <a:cs typeface="Tahoma"/>
                <a:sym typeface="Tahoma"/>
              </a:rPr>
              <a:t>Network channels and components may be unreliable, resulting in loss of bits while data transfer.</a:t>
            </a:r>
            <a:endParaRPr sz="2000"/>
          </a:p>
          <a:p>
            <a:pPr marL="342900" marR="0" lvl="0" indent="-336550" algn="l" rtl="0">
              <a:lnSpc>
                <a:spcPct val="100000"/>
              </a:lnSpc>
              <a:spcBef>
                <a:spcPts val="800"/>
              </a:spcBef>
              <a:spcAft>
                <a:spcPts val="0"/>
              </a:spcAft>
              <a:buClr>
                <a:srgbClr val="000000"/>
              </a:buClr>
              <a:buSzPts val="3200"/>
              <a:buFont typeface="Tahoma"/>
              <a:buNone/>
            </a:pPr>
            <a:endParaRPr sz="2000" b="0" i="0" u="none">
              <a:solidFill>
                <a:srgbClr val="000000"/>
              </a:solidFill>
              <a:latin typeface="Tahoma"/>
              <a:ea typeface="Tahoma"/>
              <a:cs typeface="Tahoma"/>
              <a:sym typeface="Tahoma"/>
            </a:endParaRPr>
          </a:p>
          <a:p>
            <a:pPr marL="342900" marR="0" lvl="0" indent="-336550" algn="l" rtl="0">
              <a:lnSpc>
                <a:spcPct val="100000"/>
              </a:lnSpc>
              <a:spcBef>
                <a:spcPts val="800"/>
              </a:spcBef>
              <a:spcAft>
                <a:spcPts val="0"/>
              </a:spcAft>
              <a:buClr>
                <a:srgbClr val="000000"/>
              </a:buClr>
              <a:buSzPts val="3200"/>
              <a:buFont typeface="Tahoma"/>
              <a:buNone/>
            </a:pPr>
            <a:r>
              <a:rPr lang="en-US" sz="2000" b="0" i="0" u="none">
                <a:solidFill>
                  <a:srgbClr val="000000"/>
                </a:solidFill>
                <a:latin typeface="Tahoma"/>
                <a:ea typeface="Tahoma"/>
                <a:cs typeface="Tahoma"/>
                <a:sym typeface="Tahoma"/>
              </a:rPr>
              <a:t>2. </a:t>
            </a:r>
            <a:r>
              <a:rPr lang="en-US" sz="2000" b="1" i="0" u="none">
                <a:solidFill>
                  <a:srgbClr val="000000"/>
                </a:solidFill>
              </a:rPr>
              <a:t>Scalability: </a:t>
            </a:r>
            <a:r>
              <a:rPr lang="en-US" sz="2000" b="0" i="0" u="none">
                <a:solidFill>
                  <a:srgbClr val="000000"/>
                </a:solidFill>
                <a:latin typeface="Tahoma"/>
                <a:ea typeface="Tahoma"/>
                <a:cs typeface="Tahoma"/>
                <a:sym typeface="Tahoma"/>
              </a:rPr>
              <a:t>Networks are continuously evolving. The sizes are continually increasing leading to congestion. Also, when new technologies are applied to the added components, it may lead to incompatibility issues.</a:t>
            </a:r>
            <a:endParaRPr sz="2000"/>
          </a:p>
          <a:p>
            <a:pPr marL="342900" marR="0" lvl="0" indent="-336550" algn="l" rtl="0">
              <a:lnSpc>
                <a:spcPct val="100000"/>
              </a:lnSpc>
              <a:spcBef>
                <a:spcPts val="800"/>
              </a:spcBef>
              <a:spcAft>
                <a:spcPts val="0"/>
              </a:spcAft>
              <a:buClr>
                <a:srgbClr val="000000"/>
              </a:buClr>
              <a:buSzPts val="3200"/>
              <a:buFont typeface="Tahoma"/>
              <a:buNone/>
            </a:pPr>
            <a:endParaRPr sz="2000" b="0" i="0" u="none">
              <a:solidFill>
                <a:srgbClr val="000000"/>
              </a:solidFill>
              <a:latin typeface="Tahoma"/>
              <a:ea typeface="Tahoma"/>
              <a:cs typeface="Tahoma"/>
              <a:sym typeface="Tahoma"/>
            </a:endParaRPr>
          </a:p>
          <a:p>
            <a:pPr marL="342900" marR="0" lvl="0" indent="-336550" algn="l" rtl="0">
              <a:lnSpc>
                <a:spcPct val="100000"/>
              </a:lnSpc>
              <a:spcBef>
                <a:spcPts val="800"/>
              </a:spcBef>
              <a:spcAft>
                <a:spcPts val="0"/>
              </a:spcAft>
              <a:buClr>
                <a:srgbClr val="000000"/>
              </a:buClr>
              <a:buSzPts val="3200"/>
              <a:buFont typeface="Tahoma"/>
              <a:buNone/>
            </a:pPr>
            <a:r>
              <a:rPr lang="en-US" sz="2000" b="0" i="0" u="none">
                <a:solidFill>
                  <a:srgbClr val="000000"/>
                </a:solidFill>
                <a:latin typeface="Tahoma"/>
                <a:ea typeface="Tahoma"/>
                <a:cs typeface="Tahoma"/>
                <a:sym typeface="Tahoma"/>
              </a:rPr>
              <a:t>3. </a:t>
            </a:r>
            <a:r>
              <a:rPr lang="en-US" sz="2000" b="1" i="0" u="none">
                <a:solidFill>
                  <a:srgbClr val="000000"/>
                </a:solidFill>
              </a:rPr>
              <a:t>Addressing: </a:t>
            </a:r>
            <a:r>
              <a:rPr lang="en-US" sz="2000" b="0" i="0" u="none">
                <a:solidFill>
                  <a:srgbClr val="000000"/>
                </a:solidFill>
                <a:latin typeface="Tahoma"/>
                <a:ea typeface="Tahoma"/>
                <a:cs typeface="Tahoma"/>
                <a:sym typeface="Tahoma"/>
              </a:rPr>
              <a:t>At a particular time, innumerable messages are being transferred between large numbers of computers. So, a naming or addressing system should exist so that each layer can identify the sender and receivers of each message.</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cxnSp>
        <p:nvCxnSpPr>
          <p:cNvPr id="83" name="Google Shape;83;p15"/>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sp>
        <p:nvSpPr>
          <p:cNvPr id="84" name="Google Shape;84;p15"/>
          <p:cNvSpPr txBox="1"/>
          <p:nvPr/>
        </p:nvSpPr>
        <p:spPr>
          <a:xfrm>
            <a:off x="142875" y="3429000"/>
            <a:ext cx="5945187" cy="46037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CC"/>
              </a:buClr>
              <a:buSzPts val="2400"/>
              <a:buFont typeface="Times New Roman"/>
              <a:buNone/>
            </a:pPr>
            <a:r>
              <a:rPr lang="en-US" sz="2400" b="1" i="0" u="none" strike="noStrike" cap="none">
                <a:solidFill>
                  <a:srgbClr val="3333CC"/>
                </a:solidFill>
                <a:latin typeface="Times New Roman"/>
                <a:ea typeface="Times New Roman"/>
                <a:cs typeface="Times New Roman"/>
                <a:sym typeface="Times New Roman"/>
              </a:rPr>
              <a:t>Figure 1.1  </a:t>
            </a:r>
            <a:r>
              <a:rPr lang="en-US" sz="2000" b="1" i="1" u="none" strike="noStrike" cap="none">
                <a:solidFill>
                  <a:srgbClr val="000000"/>
                </a:solidFill>
                <a:latin typeface="Times New Roman"/>
                <a:ea typeface="Times New Roman"/>
                <a:cs typeface="Times New Roman"/>
                <a:sym typeface="Times New Roman"/>
              </a:rPr>
              <a:t>Five components of data communication</a:t>
            </a:r>
            <a:endParaRPr sz="1400" b="0" i="0" u="none" strike="noStrike" cap="none">
              <a:solidFill>
                <a:srgbClr val="000000"/>
              </a:solidFill>
              <a:latin typeface="Arial"/>
              <a:ea typeface="Arial"/>
              <a:cs typeface="Arial"/>
              <a:sym typeface="Arial"/>
            </a:endParaRPr>
          </a:p>
        </p:txBody>
      </p:sp>
      <p:pic>
        <p:nvPicPr>
          <p:cNvPr id="85" name="Google Shape;85;p15"/>
          <p:cNvPicPr preferRelativeResize="0"/>
          <p:nvPr/>
        </p:nvPicPr>
        <p:blipFill rotWithShape="1">
          <a:blip r:embed="rId3">
            <a:alphaModFix/>
          </a:blip>
          <a:srcRect/>
          <a:stretch/>
        </p:blipFill>
        <p:spPr>
          <a:xfrm>
            <a:off x="762000" y="4114800"/>
            <a:ext cx="7065962" cy="1825625"/>
          </a:xfrm>
          <a:prstGeom prst="rect">
            <a:avLst/>
          </a:prstGeom>
          <a:noFill/>
          <a:ln>
            <a:noFill/>
          </a:ln>
        </p:spPr>
      </p:pic>
      <p:sp>
        <p:nvSpPr>
          <p:cNvPr id="86" name="Google Shape;86;p15"/>
          <p:cNvSpPr txBox="1"/>
          <p:nvPr/>
        </p:nvSpPr>
        <p:spPr>
          <a:xfrm>
            <a:off x="215900" y="1314450"/>
            <a:ext cx="5715000" cy="11906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Components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Data Representation</a:t>
            </a:r>
            <a:br>
              <a:rPr lang="en-US" sz="2400" b="1" i="0" u="none" strike="noStrike" cap="none">
                <a:solidFill>
                  <a:srgbClr val="0033CC"/>
                </a:solidFill>
                <a:latin typeface="Times New Roman"/>
                <a:ea typeface="Times New Roman"/>
                <a:cs typeface="Times New Roman"/>
                <a:sym typeface="Times New Roman"/>
              </a:rPr>
            </a:br>
            <a:r>
              <a:rPr lang="en-US" sz="2400" b="1" i="0" u="none" strike="noStrike" cap="none">
                <a:solidFill>
                  <a:srgbClr val="0033CC"/>
                </a:solidFill>
                <a:latin typeface="Times New Roman"/>
                <a:ea typeface="Times New Roman"/>
                <a:cs typeface="Times New Roman"/>
                <a:sym typeface="Times New Roman"/>
              </a:rPr>
              <a:t>Data Flow</a:t>
            </a:r>
            <a:endParaRPr sz="1400" b="0" i="0" u="none" strike="noStrike" cap="none">
              <a:solidFill>
                <a:srgbClr val="000000"/>
              </a:solidFill>
              <a:latin typeface="Arial"/>
              <a:ea typeface="Arial"/>
              <a:cs typeface="Arial"/>
              <a:sym typeface="Arial"/>
            </a:endParaRPr>
          </a:p>
        </p:txBody>
      </p:sp>
      <p:sp>
        <p:nvSpPr>
          <p:cNvPr id="87" name="Google Shape;87;p15"/>
          <p:cNvSpPr txBox="1"/>
          <p:nvPr/>
        </p:nvSpPr>
        <p:spPr>
          <a:xfrm>
            <a:off x="228600" y="838200"/>
            <a:ext cx="4864100" cy="520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FF0000"/>
              </a:buClr>
              <a:buSzPts val="2800"/>
              <a:buFont typeface="Times New Roman"/>
              <a:buNone/>
            </a:pPr>
            <a:r>
              <a:rPr lang="en-US" sz="2800" b="1" i="1" u="sng" strike="noStrike" cap="none">
                <a:solidFill>
                  <a:srgbClr val="FF0000"/>
                </a:solidFill>
                <a:latin typeface="Times New Roman"/>
                <a:ea typeface="Times New Roman"/>
                <a:cs typeface="Times New Roman"/>
                <a:sym typeface="Times New Roman"/>
              </a:rPr>
              <a:t>Topics discussed in this section:</a:t>
            </a:r>
            <a:endParaRPr sz="1400" b="0" i="0" u="none" strike="noStrike" cap="none">
              <a:solidFill>
                <a:srgbClr val="000000"/>
              </a:solidFill>
              <a:latin typeface="Arial"/>
              <a:ea typeface="Arial"/>
              <a:cs typeface="Arial"/>
              <a:sym typeface="Arial"/>
            </a:endParaRPr>
          </a:p>
        </p:txBody>
      </p:sp>
      <p:sp>
        <p:nvSpPr>
          <p:cNvPr id="88" name="Google Shape;88;p15"/>
          <p:cNvSpPr txBox="1"/>
          <p:nvPr/>
        </p:nvSpPr>
        <p:spPr>
          <a:xfrm>
            <a:off x="239712" y="2895600"/>
            <a:ext cx="2373312"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3200"/>
              <a:buFont typeface="Times New Roman"/>
              <a:buNone/>
            </a:pPr>
            <a:r>
              <a:rPr lang="en-US" sz="3200" b="1" i="0" u="none" strike="noStrike" cap="none">
                <a:solidFill>
                  <a:srgbClr val="0033CC"/>
                </a:solidFill>
                <a:latin typeface="Times New Roman"/>
                <a:ea typeface="Times New Roman"/>
                <a:cs typeface="Times New Roman"/>
                <a:sym typeface="Times New Roman"/>
              </a:rPr>
              <a:t>Components</a:t>
            </a:r>
            <a:endParaRPr sz="1400" b="0" i="0" u="none" strike="noStrike" cap="none">
              <a:solidFill>
                <a:srgbClr val="000000"/>
              </a:solidFill>
              <a:latin typeface="Arial"/>
              <a:ea typeface="Arial"/>
              <a:cs typeface="Arial"/>
              <a:sym typeface="Arial"/>
            </a:endParaRPr>
          </a:p>
        </p:txBody>
      </p:sp>
      <p:cxnSp>
        <p:nvCxnSpPr>
          <p:cNvPr id="89" name="Google Shape;89;p15"/>
          <p:cNvCxnSpPr/>
          <p:nvPr/>
        </p:nvCxnSpPr>
        <p:spPr>
          <a:xfrm>
            <a:off x="152400" y="2819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90" name="Google Shape;90;p15"/>
          <p:cNvSpPr txBox="1"/>
          <p:nvPr/>
        </p:nvSpPr>
        <p:spPr>
          <a:xfrm>
            <a:off x="304800" y="5486400"/>
            <a:ext cx="3810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91" name="Google Shape;91;p15"/>
          <p:cNvSpPr txBox="1"/>
          <p:nvPr/>
        </p:nvSpPr>
        <p:spPr>
          <a:xfrm>
            <a:off x="4038600" y="4495800"/>
            <a:ext cx="3810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92" name="Google Shape;92;p15"/>
          <p:cNvSpPr txBox="1"/>
          <p:nvPr/>
        </p:nvSpPr>
        <p:spPr>
          <a:xfrm>
            <a:off x="7848600" y="5486400"/>
            <a:ext cx="3810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93" name="Google Shape;93;p15"/>
          <p:cNvSpPr txBox="1"/>
          <p:nvPr/>
        </p:nvSpPr>
        <p:spPr>
          <a:xfrm>
            <a:off x="2895600" y="5715000"/>
            <a:ext cx="3810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94" name="Google Shape;94;p15"/>
          <p:cNvSpPr txBox="1"/>
          <p:nvPr/>
        </p:nvSpPr>
        <p:spPr>
          <a:xfrm>
            <a:off x="7848600" y="4343400"/>
            <a:ext cx="3810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95" name="Google Shape;95;p15"/>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7"/>
        <p:cNvGrpSpPr/>
        <p:nvPr/>
      </p:nvGrpSpPr>
      <p:grpSpPr>
        <a:xfrm>
          <a:off x="0" y="0"/>
          <a:ext cx="0" cy="0"/>
          <a:chOff x="0" y="0"/>
          <a:chExt cx="0" cy="0"/>
        </a:xfrm>
      </p:grpSpPr>
      <p:sp>
        <p:nvSpPr>
          <p:cNvPr id="368" name="Google Shape;368;p42"/>
          <p:cNvSpPr txBox="1">
            <a:spLocks noGrp="1"/>
          </p:cNvSpPr>
          <p:nvPr>
            <p:ph type="title"/>
          </p:nvPr>
        </p:nvSpPr>
        <p:spPr>
          <a:xfrm>
            <a:off x="457200" y="273050"/>
            <a:ext cx="8226300" cy="919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333399"/>
              </a:buClr>
              <a:buSzPts val="4400"/>
              <a:buFont typeface="Tahoma"/>
              <a:buNone/>
            </a:pPr>
            <a:r>
              <a:rPr lang="en-US" sz="4400" b="0" i="0" u="none">
                <a:solidFill>
                  <a:srgbClr val="333399"/>
                </a:solidFill>
                <a:latin typeface="Tahoma"/>
                <a:ea typeface="Tahoma"/>
                <a:cs typeface="Tahoma"/>
                <a:sym typeface="Tahoma"/>
              </a:rPr>
              <a:t>Contin....</a:t>
            </a:r>
            <a:endParaRPr/>
          </a:p>
        </p:txBody>
      </p:sp>
      <p:sp>
        <p:nvSpPr>
          <p:cNvPr id="369" name="Google Shape;369;p42"/>
          <p:cNvSpPr txBox="1">
            <a:spLocks noGrp="1"/>
          </p:cNvSpPr>
          <p:nvPr>
            <p:ph type="body" idx="1"/>
          </p:nvPr>
        </p:nvSpPr>
        <p:spPr>
          <a:xfrm>
            <a:off x="360350" y="1362000"/>
            <a:ext cx="8226300" cy="4647300"/>
          </a:xfrm>
          <a:prstGeom prst="rect">
            <a:avLst/>
          </a:prstGeom>
          <a:noFill/>
          <a:ln>
            <a:noFill/>
          </a:ln>
        </p:spPr>
        <p:txBody>
          <a:bodyPr spcFirstLastPara="1" wrap="square" lIns="0" tIns="0" rIns="0" bIns="0" anchor="t" anchorCtr="0">
            <a:noAutofit/>
          </a:bodyPr>
          <a:lstStyle/>
          <a:p>
            <a:pPr marL="342900" marR="0" lvl="0" indent="-336550" algn="l" rtl="0">
              <a:lnSpc>
                <a:spcPct val="100000"/>
              </a:lnSpc>
              <a:spcBef>
                <a:spcPts val="0"/>
              </a:spcBef>
              <a:spcAft>
                <a:spcPts val="0"/>
              </a:spcAft>
              <a:buClr>
                <a:srgbClr val="000000"/>
              </a:buClr>
              <a:buSzPts val="3200"/>
              <a:buFont typeface="Tahoma"/>
              <a:buNone/>
            </a:pPr>
            <a:r>
              <a:rPr lang="en-US" sz="3200" b="0" i="0" u="none">
                <a:solidFill>
                  <a:srgbClr val="000000"/>
                </a:solidFill>
                <a:latin typeface="Tahoma"/>
                <a:ea typeface="Tahoma"/>
                <a:cs typeface="Tahoma"/>
                <a:sym typeface="Tahoma"/>
              </a:rPr>
              <a:t>4. </a:t>
            </a:r>
            <a:r>
              <a:rPr lang="en-US" sz="2100" b="1" i="0" u="none">
                <a:solidFill>
                  <a:srgbClr val="000000"/>
                </a:solidFill>
              </a:rPr>
              <a:t>Error Control: </a:t>
            </a:r>
            <a:r>
              <a:rPr lang="en-US" sz="2100" b="0" i="0" u="none">
                <a:solidFill>
                  <a:srgbClr val="000000"/>
                </a:solidFill>
                <a:latin typeface="Tahoma"/>
                <a:ea typeface="Tahoma"/>
                <a:cs typeface="Tahoma"/>
                <a:sym typeface="Tahoma"/>
              </a:rPr>
              <a:t>Unreliable channels introduce a number of errors in the data streams that are communicated. So, the layers need to agree upon common error detection and error correction methods </a:t>
            </a:r>
            <a:endParaRPr sz="2100"/>
          </a:p>
          <a:p>
            <a:pPr marL="342900" marR="0" lvl="0" indent="-336550" algn="l" rtl="0">
              <a:lnSpc>
                <a:spcPct val="100000"/>
              </a:lnSpc>
              <a:spcBef>
                <a:spcPts val="800"/>
              </a:spcBef>
              <a:spcAft>
                <a:spcPts val="0"/>
              </a:spcAft>
              <a:buClr>
                <a:srgbClr val="000000"/>
              </a:buClr>
              <a:buSzPts val="3200"/>
              <a:buFont typeface="Tahoma"/>
              <a:buNone/>
            </a:pPr>
            <a:endParaRPr sz="2100" b="0" i="0" u="none">
              <a:solidFill>
                <a:srgbClr val="000000"/>
              </a:solidFill>
              <a:latin typeface="Tahoma"/>
              <a:ea typeface="Tahoma"/>
              <a:cs typeface="Tahoma"/>
              <a:sym typeface="Tahoma"/>
            </a:endParaRPr>
          </a:p>
          <a:p>
            <a:pPr marL="342900" marR="0" lvl="0" indent="-336550" algn="l" rtl="0">
              <a:lnSpc>
                <a:spcPct val="100000"/>
              </a:lnSpc>
              <a:spcBef>
                <a:spcPts val="800"/>
              </a:spcBef>
              <a:spcAft>
                <a:spcPts val="0"/>
              </a:spcAft>
              <a:buClr>
                <a:srgbClr val="000000"/>
              </a:buClr>
              <a:buSzPts val="3200"/>
              <a:buFont typeface="Tahoma"/>
              <a:buNone/>
            </a:pPr>
            <a:r>
              <a:rPr lang="en-US" sz="2100" b="0" i="0" u="none">
                <a:solidFill>
                  <a:srgbClr val="000000"/>
                </a:solidFill>
                <a:latin typeface="Tahoma"/>
                <a:ea typeface="Tahoma"/>
                <a:cs typeface="Tahoma"/>
                <a:sym typeface="Tahoma"/>
              </a:rPr>
              <a:t>5. </a:t>
            </a:r>
            <a:r>
              <a:rPr lang="en-US" sz="2100" b="1" i="0" u="none">
                <a:solidFill>
                  <a:srgbClr val="000000"/>
                </a:solidFill>
              </a:rPr>
              <a:t>Flow Control: </a:t>
            </a:r>
            <a:r>
              <a:rPr lang="en-US" sz="2100" b="0" i="0" u="none">
                <a:solidFill>
                  <a:srgbClr val="000000"/>
                </a:solidFill>
                <a:latin typeface="Tahoma"/>
                <a:ea typeface="Tahoma"/>
                <a:cs typeface="Tahoma"/>
                <a:sym typeface="Tahoma"/>
              </a:rPr>
              <a:t>If the rate at which data is produced by the sender is higher than the rate at which data is received by the receiver, there are chances of overflowing the receiver.</a:t>
            </a:r>
            <a:endParaRPr sz="2100"/>
          </a:p>
          <a:p>
            <a:pPr marL="342900" marR="0" lvl="0" indent="-336550" algn="l" rtl="0">
              <a:lnSpc>
                <a:spcPct val="100000"/>
              </a:lnSpc>
              <a:spcBef>
                <a:spcPts val="800"/>
              </a:spcBef>
              <a:spcAft>
                <a:spcPts val="0"/>
              </a:spcAft>
              <a:buClr>
                <a:srgbClr val="000000"/>
              </a:buClr>
              <a:buSzPts val="3200"/>
              <a:buFont typeface="Tahoma"/>
              <a:buNone/>
            </a:pPr>
            <a:endParaRPr sz="2100" b="0" i="0" u="none">
              <a:solidFill>
                <a:srgbClr val="000000"/>
              </a:solidFill>
              <a:latin typeface="Tahoma"/>
              <a:ea typeface="Tahoma"/>
              <a:cs typeface="Tahoma"/>
              <a:sym typeface="Tahoma"/>
            </a:endParaRPr>
          </a:p>
          <a:p>
            <a:pPr marL="342900" marR="0" lvl="0" indent="-336550" algn="l" rtl="0">
              <a:lnSpc>
                <a:spcPct val="100000"/>
              </a:lnSpc>
              <a:spcBef>
                <a:spcPts val="800"/>
              </a:spcBef>
              <a:spcAft>
                <a:spcPts val="0"/>
              </a:spcAft>
              <a:buClr>
                <a:srgbClr val="000000"/>
              </a:buClr>
              <a:buSzPts val="3200"/>
              <a:buFont typeface="Tahoma"/>
              <a:buNone/>
            </a:pPr>
            <a:r>
              <a:rPr lang="en-US" sz="2100" b="0" i="0" u="none">
                <a:solidFill>
                  <a:srgbClr val="000000"/>
                </a:solidFill>
                <a:latin typeface="Tahoma"/>
                <a:ea typeface="Tahoma"/>
                <a:cs typeface="Tahoma"/>
                <a:sym typeface="Tahoma"/>
              </a:rPr>
              <a:t>6. </a:t>
            </a:r>
            <a:r>
              <a:rPr lang="en-US" sz="2100" b="1" i="0" u="none">
                <a:solidFill>
                  <a:srgbClr val="000000"/>
                </a:solidFill>
              </a:rPr>
              <a:t>Resource Allocation: </a:t>
            </a:r>
            <a:r>
              <a:rPr lang="en-US" sz="2100" b="0" i="0" u="none">
                <a:solidFill>
                  <a:srgbClr val="000000"/>
                </a:solidFill>
                <a:latin typeface="Tahoma"/>
                <a:ea typeface="Tahoma"/>
                <a:cs typeface="Tahoma"/>
                <a:sym typeface="Tahoma"/>
              </a:rPr>
              <a:t>Computer networks provide services in the form of network resources to the end users. The main design issue is to allocate and deallocate resources to processes.</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3"/>
        <p:cNvGrpSpPr/>
        <p:nvPr/>
      </p:nvGrpSpPr>
      <p:grpSpPr>
        <a:xfrm>
          <a:off x="0" y="0"/>
          <a:ext cx="0" cy="0"/>
          <a:chOff x="0" y="0"/>
          <a:chExt cx="0" cy="0"/>
        </a:xfrm>
      </p:grpSpPr>
      <p:sp>
        <p:nvSpPr>
          <p:cNvPr id="374" name="Google Shape;374;p43"/>
          <p:cNvSpPr txBox="1">
            <a:spLocks noGrp="1"/>
          </p:cNvSpPr>
          <p:nvPr>
            <p:ph type="title"/>
          </p:nvPr>
        </p:nvSpPr>
        <p:spPr>
          <a:xfrm>
            <a:off x="457200" y="273050"/>
            <a:ext cx="8226300" cy="829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333399"/>
              </a:buClr>
              <a:buSzPts val="4400"/>
              <a:buFont typeface="Tahoma"/>
              <a:buNone/>
            </a:pPr>
            <a:r>
              <a:rPr lang="en-US" sz="4400" b="0" i="0" u="none">
                <a:solidFill>
                  <a:srgbClr val="333399"/>
                </a:solidFill>
                <a:latin typeface="Tahoma"/>
                <a:ea typeface="Tahoma"/>
                <a:cs typeface="Tahoma"/>
                <a:sym typeface="Tahoma"/>
              </a:rPr>
              <a:t>Contin....</a:t>
            </a:r>
            <a:endParaRPr/>
          </a:p>
        </p:txBody>
      </p:sp>
      <p:sp>
        <p:nvSpPr>
          <p:cNvPr id="375" name="Google Shape;375;p43"/>
          <p:cNvSpPr txBox="1">
            <a:spLocks noGrp="1"/>
          </p:cNvSpPr>
          <p:nvPr>
            <p:ph type="body" idx="1"/>
          </p:nvPr>
        </p:nvSpPr>
        <p:spPr>
          <a:xfrm>
            <a:off x="165425" y="1424466"/>
            <a:ext cx="8110500" cy="4235100"/>
          </a:xfrm>
          <a:prstGeom prst="rect">
            <a:avLst/>
          </a:prstGeom>
          <a:noFill/>
          <a:ln>
            <a:noFill/>
          </a:ln>
        </p:spPr>
        <p:txBody>
          <a:bodyPr spcFirstLastPara="1" wrap="square" lIns="0" tIns="0" rIns="0" bIns="0" anchor="t" anchorCtr="0">
            <a:noAutofit/>
          </a:bodyPr>
          <a:lstStyle/>
          <a:p>
            <a:pPr marL="342900" marR="0" lvl="0" indent="-336550" algn="l" rtl="0">
              <a:lnSpc>
                <a:spcPct val="100000"/>
              </a:lnSpc>
              <a:spcBef>
                <a:spcPts val="0"/>
              </a:spcBef>
              <a:spcAft>
                <a:spcPts val="0"/>
              </a:spcAft>
              <a:buClr>
                <a:srgbClr val="000000"/>
              </a:buClr>
              <a:buSzPts val="3200"/>
              <a:buFont typeface="Tahoma"/>
              <a:buNone/>
            </a:pPr>
            <a:r>
              <a:rPr lang="en-US" sz="2900" b="0" i="0" u="none">
                <a:solidFill>
                  <a:srgbClr val="000000"/>
                </a:solidFill>
                <a:latin typeface="Tahoma"/>
                <a:ea typeface="Tahoma"/>
                <a:cs typeface="Tahoma"/>
                <a:sym typeface="Tahoma"/>
              </a:rPr>
              <a:t>7. </a:t>
            </a:r>
            <a:r>
              <a:rPr lang="en-US" sz="2300" b="1" i="0" u="none">
                <a:solidFill>
                  <a:srgbClr val="000000"/>
                </a:solidFill>
              </a:rPr>
              <a:t>Routing: </a:t>
            </a:r>
            <a:r>
              <a:rPr lang="en-US" sz="2300" b="0" i="0" u="none">
                <a:solidFill>
                  <a:srgbClr val="000000"/>
                </a:solidFill>
                <a:latin typeface="Tahoma"/>
                <a:ea typeface="Tahoma"/>
                <a:cs typeface="Tahoma"/>
                <a:sym typeface="Tahoma"/>
              </a:rPr>
              <a:t>There may be multiple paths from the source to the destination. Routing involves choosing an optimal path among all possible paths, in terms of cost and time.</a:t>
            </a:r>
            <a:endParaRPr sz="2300"/>
          </a:p>
          <a:p>
            <a:pPr marL="342900" marR="0" lvl="0" indent="-336550" algn="l" rtl="0">
              <a:lnSpc>
                <a:spcPct val="100000"/>
              </a:lnSpc>
              <a:spcBef>
                <a:spcPts val="800"/>
              </a:spcBef>
              <a:spcAft>
                <a:spcPts val="0"/>
              </a:spcAft>
              <a:buClr>
                <a:srgbClr val="000000"/>
              </a:buClr>
              <a:buSzPts val="3200"/>
              <a:buFont typeface="Tahoma"/>
              <a:buNone/>
            </a:pPr>
            <a:endParaRPr sz="2300" b="0" i="0" u="none">
              <a:solidFill>
                <a:srgbClr val="000000"/>
              </a:solidFill>
              <a:latin typeface="Tahoma"/>
              <a:ea typeface="Tahoma"/>
              <a:cs typeface="Tahoma"/>
              <a:sym typeface="Tahoma"/>
            </a:endParaRPr>
          </a:p>
          <a:p>
            <a:pPr marL="342900" marR="0" lvl="0" indent="-336550" algn="l" rtl="0">
              <a:lnSpc>
                <a:spcPct val="100000"/>
              </a:lnSpc>
              <a:spcBef>
                <a:spcPts val="800"/>
              </a:spcBef>
              <a:spcAft>
                <a:spcPts val="0"/>
              </a:spcAft>
              <a:buClr>
                <a:srgbClr val="000000"/>
              </a:buClr>
              <a:buSzPts val="3200"/>
              <a:buFont typeface="Tahoma"/>
              <a:buNone/>
            </a:pPr>
            <a:r>
              <a:rPr lang="en-US" sz="2300" b="0" i="0" u="none">
                <a:solidFill>
                  <a:srgbClr val="000000"/>
                </a:solidFill>
                <a:latin typeface="Tahoma"/>
                <a:ea typeface="Tahoma"/>
                <a:cs typeface="Tahoma"/>
                <a:sym typeface="Tahoma"/>
              </a:rPr>
              <a:t>8. </a:t>
            </a:r>
            <a:r>
              <a:rPr lang="en-US" sz="2300" b="1" i="0" u="none">
                <a:solidFill>
                  <a:srgbClr val="000000"/>
                </a:solidFill>
              </a:rPr>
              <a:t>Security: </a:t>
            </a:r>
            <a:r>
              <a:rPr lang="en-US" sz="2300" b="0" i="0" u="none">
                <a:solidFill>
                  <a:srgbClr val="000000"/>
                </a:solidFill>
                <a:latin typeface="Tahoma"/>
                <a:ea typeface="Tahoma"/>
                <a:cs typeface="Tahoma"/>
                <a:sym typeface="Tahoma"/>
              </a:rPr>
              <a:t>A major factor of data communication is to defend it against threats like eavesdropping and surreptitious alteration of messages. </a:t>
            </a:r>
            <a:r>
              <a:rPr lang="en-US" sz="2900" b="0" i="0" u="none">
                <a:solidFill>
                  <a:srgbClr val="000000"/>
                </a:solidFill>
                <a:latin typeface="Tahoma"/>
                <a:ea typeface="Tahoma"/>
                <a:cs typeface="Tahoma"/>
                <a:sym typeface="Tahoma"/>
              </a:rPr>
              <a:t>. </a:t>
            </a:r>
            <a:endParaRPr sz="29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0"/>
        <p:cNvGrpSpPr/>
        <p:nvPr/>
      </p:nvGrpSpPr>
      <p:grpSpPr>
        <a:xfrm>
          <a:off x="0" y="0"/>
          <a:ext cx="0" cy="0"/>
          <a:chOff x="0" y="0"/>
          <a:chExt cx="0" cy="0"/>
        </a:xfrm>
      </p:grpSpPr>
      <p:sp>
        <p:nvSpPr>
          <p:cNvPr id="381" name="Google Shape;381;p44"/>
          <p:cNvSpPr/>
          <p:nvPr/>
        </p:nvSpPr>
        <p:spPr>
          <a:xfrm>
            <a:off x="1101725" y="990600"/>
            <a:ext cx="6608762" cy="11001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82" name="Google Shape;382;p44"/>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32</a:t>
            </a:fld>
            <a:endParaRPr sz="1400" b="0" i="0" u="none" strike="noStrike" cap="none">
              <a:solidFill>
                <a:srgbClr val="000000"/>
              </a:solidFill>
              <a:latin typeface="Arial"/>
              <a:ea typeface="Arial"/>
              <a:cs typeface="Arial"/>
              <a:sym typeface="Arial"/>
            </a:endParaRPr>
          </a:p>
        </p:txBody>
      </p:sp>
      <p:sp>
        <p:nvSpPr>
          <p:cNvPr id="383" name="Google Shape;383;p44"/>
          <p:cNvSpPr txBox="1">
            <a:spLocks noGrp="1"/>
          </p:cNvSpPr>
          <p:nvPr>
            <p:ph type="ctrTitle"/>
          </p:nvPr>
        </p:nvSpPr>
        <p:spPr>
          <a:xfrm>
            <a:off x="457200" y="273050"/>
            <a:ext cx="8223250" cy="113823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33399"/>
              </a:buClr>
              <a:buSzPts val="6600"/>
              <a:buFont typeface="Tahoma"/>
              <a:buNone/>
            </a:pPr>
            <a:r>
              <a:rPr lang="en-US" sz="6600" b="1" i="1" u="none" strike="noStrike" cap="none">
                <a:solidFill>
                  <a:srgbClr val="333399"/>
                </a:solidFill>
                <a:latin typeface="Tahoma"/>
                <a:ea typeface="Tahoma"/>
                <a:cs typeface="Tahoma"/>
                <a:sym typeface="Tahoma"/>
              </a:rPr>
              <a:t>Network Models</a:t>
            </a:r>
            <a:endParaRPr/>
          </a:p>
        </p:txBody>
      </p:sp>
      <p:sp>
        <p:nvSpPr>
          <p:cNvPr id="384" name="Google Shape;384;p44"/>
          <p:cNvSpPr txBox="1">
            <a:spLocks noGrp="1"/>
          </p:cNvSpPr>
          <p:nvPr>
            <p:ph type="subTitle" idx="1"/>
          </p:nvPr>
        </p:nvSpPr>
        <p:spPr>
          <a:xfrm>
            <a:off x="457200" y="1604962"/>
            <a:ext cx="8223250" cy="397033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0"/>
              <a:buFont typeface="Tahoma"/>
              <a:buNone/>
            </a:pPr>
            <a:r>
              <a:rPr lang="en-US" sz="6000" b="1" i="1" u="none">
                <a:solidFill>
                  <a:srgbClr val="000000"/>
                </a:solidFill>
                <a:latin typeface="Tahoma"/>
                <a:ea typeface="Tahoma"/>
                <a:cs typeface="Tahoma"/>
                <a:sym typeface="Tahoma"/>
              </a:rPr>
              <a:t>1.OSI Model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9"/>
        <p:cNvGrpSpPr/>
        <p:nvPr/>
      </p:nvGrpSpPr>
      <p:grpSpPr>
        <a:xfrm>
          <a:off x="0" y="0"/>
          <a:ext cx="0" cy="0"/>
          <a:chOff x="0" y="0"/>
          <a:chExt cx="0" cy="0"/>
        </a:xfrm>
      </p:grpSpPr>
      <p:sp>
        <p:nvSpPr>
          <p:cNvPr id="390" name="Google Shape;390;p45"/>
          <p:cNvSpPr/>
          <p:nvPr/>
        </p:nvSpPr>
        <p:spPr>
          <a:xfrm>
            <a:off x="0" y="0"/>
            <a:ext cx="9144000" cy="838200"/>
          </a:xfrm>
          <a:prstGeom prst="rect">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91" name="Google Shape;391;p45"/>
          <p:cNvSpPr txBox="1"/>
          <p:nvPr/>
        </p:nvSpPr>
        <p:spPr>
          <a:xfrm>
            <a:off x="227012" y="76200"/>
            <a:ext cx="4457700"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1-5   LAYERED TASKS</a:t>
            </a:r>
            <a:endParaRPr sz="1400" b="0" i="0" u="none" strike="noStrike" cap="none">
              <a:solidFill>
                <a:srgbClr val="000000"/>
              </a:solidFill>
              <a:latin typeface="Arial"/>
              <a:ea typeface="Arial"/>
              <a:cs typeface="Arial"/>
              <a:sym typeface="Arial"/>
            </a:endParaRPr>
          </a:p>
        </p:txBody>
      </p:sp>
      <p:sp>
        <p:nvSpPr>
          <p:cNvPr id="392" name="Google Shape;392;p45"/>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393" name="Google Shape;393;p45"/>
          <p:cNvSpPr txBox="1"/>
          <p:nvPr/>
        </p:nvSpPr>
        <p:spPr>
          <a:xfrm>
            <a:off x="466725" y="1255712"/>
            <a:ext cx="8143875" cy="2478087"/>
          </a:xfrm>
          <a:prstGeom prst="rect">
            <a:avLst/>
          </a:prstGeom>
          <a:noFill/>
          <a:ln>
            <a:noFill/>
          </a:ln>
        </p:spPr>
        <p:txBody>
          <a:bodyPr spcFirstLastPara="1" wrap="square" lIns="90000" tIns="46800" rIns="90000" bIns="46800" anchor="t" anchorCtr="0">
            <a:noAutofit/>
          </a:bodyPr>
          <a:lstStyle/>
          <a:p>
            <a:pPr marL="333375" marR="0" lvl="0" indent="-333375" algn="l" rtl="0">
              <a:lnSpc>
                <a:spcPct val="90000"/>
              </a:lnSpc>
              <a:spcBef>
                <a:spcPts val="0"/>
              </a:spcBef>
              <a:spcAft>
                <a:spcPts val="0"/>
              </a:spcAft>
              <a:buClr>
                <a:srgbClr val="3333CC"/>
              </a:buClr>
              <a:buSzPts val="1440"/>
              <a:buFont typeface="Noto Sans Symbols"/>
              <a:buChar char="■"/>
            </a:pPr>
            <a:r>
              <a:rPr lang="en-US" sz="2400" b="1" i="0" u="none" strike="noStrike" cap="none">
                <a:solidFill>
                  <a:srgbClr val="000000"/>
                </a:solidFill>
                <a:latin typeface="Tahoma"/>
                <a:ea typeface="Tahoma"/>
                <a:cs typeface="Tahoma"/>
                <a:sym typeface="Tahoma"/>
              </a:rPr>
              <a:t>A network model is a layered architecture</a:t>
            </a:r>
            <a:endParaRPr sz="1400" b="0" i="0" u="none" strike="noStrike" cap="none">
              <a:solidFill>
                <a:srgbClr val="000000"/>
              </a:solidFill>
              <a:latin typeface="Arial"/>
              <a:ea typeface="Arial"/>
              <a:cs typeface="Arial"/>
              <a:sym typeface="Arial"/>
            </a:endParaRPr>
          </a:p>
          <a:p>
            <a:pPr marL="733425" marR="0" lvl="1" indent="-276225" algn="l" rtl="0">
              <a:lnSpc>
                <a:spcPct val="90000"/>
              </a:lnSpc>
              <a:spcBef>
                <a:spcPts val="500"/>
              </a:spcBef>
              <a:spcAft>
                <a:spcPts val="0"/>
              </a:spcAft>
              <a:buClr>
                <a:srgbClr val="FF0000"/>
              </a:buClr>
              <a:buSzPts val="1100"/>
              <a:buFont typeface="Noto Sans Symbols"/>
              <a:buChar char="■"/>
            </a:pPr>
            <a:r>
              <a:rPr lang="en-US" sz="2000" b="0" i="0" u="none" strike="noStrike" cap="none">
                <a:solidFill>
                  <a:srgbClr val="000000"/>
                </a:solidFill>
                <a:latin typeface="Tahoma"/>
                <a:ea typeface="Tahoma"/>
                <a:cs typeface="Tahoma"/>
                <a:sym typeface="Tahoma"/>
              </a:rPr>
              <a:t>Task broken into subtasks</a:t>
            </a:r>
            <a:endParaRPr sz="1400" b="0" i="0" u="none" strike="noStrike" cap="none">
              <a:solidFill>
                <a:srgbClr val="000000"/>
              </a:solidFill>
              <a:latin typeface="Arial"/>
              <a:ea typeface="Arial"/>
              <a:cs typeface="Arial"/>
              <a:sym typeface="Arial"/>
            </a:endParaRPr>
          </a:p>
          <a:p>
            <a:pPr marL="733425" marR="0" lvl="1" indent="-276225" algn="l" rtl="0">
              <a:lnSpc>
                <a:spcPct val="90000"/>
              </a:lnSpc>
              <a:spcBef>
                <a:spcPts val="500"/>
              </a:spcBef>
              <a:spcAft>
                <a:spcPts val="0"/>
              </a:spcAft>
              <a:buClr>
                <a:srgbClr val="FF0000"/>
              </a:buClr>
              <a:buSzPts val="1100"/>
              <a:buFont typeface="Noto Sans Symbols"/>
              <a:buChar char="■"/>
            </a:pPr>
            <a:r>
              <a:rPr lang="en-US" sz="2000" b="0" i="0" u="none" strike="noStrike" cap="none">
                <a:solidFill>
                  <a:srgbClr val="000000"/>
                </a:solidFill>
                <a:latin typeface="Tahoma"/>
                <a:ea typeface="Tahoma"/>
                <a:cs typeface="Tahoma"/>
                <a:sym typeface="Tahoma"/>
              </a:rPr>
              <a:t>Implemented separately in layers in stack</a:t>
            </a:r>
            <a:endParaRPr sz="1400" b="0" i="0" u="none" strike="noStrike" cap="none">
              <a:solidFill>
                <a:srgbClr val="000000"/>
              </a:solidFill>
              <a:latin typeface="Arial"/>
              <a:ea typeface="Arial"/>
              <a:cs typeface="Arial"/>
              <a:sym typeface="Arial"/>
            </a:endParaRPr>
          </a:p>
          <a:p>
            <a:pPr marL="733425" marR="0" lvl="1" indent="-276225" algn="l" rtl="0">
              <a:lnSpc>
                <a:spcPct val="90000"/>
              </a:lnSpc>
              <a:spcBef>
                <a:spcPts val="500"/>
              </a:spcBef>
              <a:spcAft>
                <a:spcPts val="0"/>
              </a:spcAft>
              <a:buClr>
                <a:srgbClr val="FF0000"/>
              </a:buClr>
              <a:buSzPts val="1100"/>
              <a:buFont typeface="Noto Sans Symbols"/>
              <a:buChar char="■"/>
            </a:pPr>
            <a:r>
              <a:rPr lang="en-US" sz="2000" b="0" i="0" u="none" strike="noStrike" cap="none">
                <a:solidFill>
                  <a:srgbClr val="000000"/>
                </a:solidFill>
                <a:latin typeface="Tahoma"/>
                <a:ea typeface="Tahoma"/>
                <a:cs typeface="Tahoma"/>
                <a:sym typeface="Tahoma"/>
              </a:rPr>
              <a:t>Functions need in both systems</a:t>
            </a:r>
            <a:endParaRPr sz="1400" b="0" i="0" u="none" strike="noStrike" cap="none">
              <a:solidFill>
                <a:srgbClr val="000000"/>
              </a:solidFill>
              <a:latin typeface="Arial"/>
              <a:ea typeface="Arial"/>
              <a:cs typeface="Arial"/>
              <a:sym typeface="Arial"/>
            </a:endParaRPr>
          </a:p>
          <a:p>
            <a:pPr marL="733425" marR="0" lvl="1" indent="-276225" algn="l" rtl="0">
              <a:lnSpc>
                <a:spcPct val="90000"/>
              </a:lnSpc>
              <a:spcBef>
                <a:spcPts val="500"/>
              </a:spcBef>
              <a:spcAft>
                <a:spcPts val="0"/>
              </a:spcAft>
              <a:buClr>
                <a:srgbClr val="FF0000"/>
              </a:buClr>
              <a:buSzPts val="1100"/>
              <a:buFont typeface="Noto Sans Symbols"/>
              <a:buChar char="■"/>
            </a:pPr>
            <a:r>
              <a:rPr lang="en-US" sz="2000" b="0" i="0" u="none" strike="noStrike" cap="none">
                <a:solidFill>
                  <a:srgbClr val="000000"/>
                </a:solidFill>
                <a:latin typeface="Tahoma"/>
                <a:ea typeface="Tahoma"/>
                <a:cs typeface="Tahoma"/>
                <a:sym typeface="Tahoma"/>
              </a:rPr>
              <a:t>Peer layers communicate</a:t>
            </a:r>
            <a:endParaRPr sz="1400" b="0" i="0" u="none" strike="noStrike" cap="none">
              <a:solidFill>
                <a:srgbClr val="000000"/>
              </a:solidFill>
              <a:latin typeface="Arial"/>
              <a:ea typeface="Arial"/>
              <a:cs typeface="Arial"/>
              <a:sym typeface="Arial"/>
            </a:endParaRPr>
          </a:p>
          <a:p>
            <a:pPr marL="733425" marR="0" lvl="1" indent="-276225" algn="l" rtl="0">
              <a:lnSpc>
                <a:spcPct val="90000"/>
              </a:lnSpc>
              <a:spcBef>
                <a:spcPts val="500"/>
              </a:spcBef>
              <a:spcAft>
                <a:spcPts val="0"/>
              </a:spcAft>
              <a:buClr>
                <a:srgbClr val="000000"/>
              </a:buClr>
              <a:buSzPts val="2000"/>
              <a:buFont typeface="Arial"/>
              <a:buNone/>
            </a:pPr>
            <a:endParaRPr sz="2000" b="1" i="0" u="none" strike="noStrike" cap="none">
              <a:solidFill>
                <a:srgbClr val="000000"/>
              </a:solidFill>
              <a:latin typeface="Tahoma"/>
              <a:ea typeface="Tahoma"/>
              <a:cs typeface="Tahoma"/>
              <a:sym typeface="Tahoma"/>
            </a:endParaRPr>
          </a:p>
          <a:p>
            <a:pPr marL="333375" marR="0" lvl="0" indent="-333375" algn="l" rtl="0">
              <a:lnSpc>
                <a:spcPct val="90000"/>
              </a:lnSpc>
              <a:spcBef>
                <a:spcPts val="600"/>
              </a:spcBef>
              <a:spcAft>
                <a:spcPts val="0"/>
              </a:spcAft>
              <a:buClr>
                <a:srgbClr val="3333CC"/>
              </a:buClr>
              <a:buSzPts val="1440"/>
              <a:buFont typeface="Noto Sans Symbols"/>
              <a:buChar char="■"/>
            </a:pPr>
            <a:r>
              <a:rPr lang="en-US" sz="2400" b="1" i="0" u="none" strike="noStrike" cap="none">
                <a:solidFill>
                  <a:srgbClr val="000000"/>
                </a:solidFill>
                <a:latin typeface="Tahoma"/>
                <a:ea typeface="Tahoma"/>
                <a:cs typeface="Tahoma"/>
                <a:sym typeface="Tahoma"/>
              </a:rPr>
              <a:t>Protocol: </a:t>
            </a:r>
            <a:endParaRPr sz="1400" b="0" i="0" u="none" strike="noStrike" cap="none">
              <a:solidFill>
                <a:srgbClr val="000000"/>
              </a:solidFill>
              <a:latin typeface="Arial"/>
              <a:ea typeface="Arial"/>
              <a:cs typeface="Arial"/>
              <a:sym typeface="Arial"/>
            </a:endParaRPr>
          </a:p>
          <a:p>
            <a:pPr marL="733425" marR="0" lvl="1" indent="-276225" algn="l" rtl="0">
              <a:lnSpc>
                <a:spcPct val="90000"/>
              </a:lnSpc>
              <a:spcBef>
                <a:spcPts val="500"/>
              </a:spcBef>
              <a:spcAft>
                <a:spcPts val="0"/>
              </a:spcAft>
              <a:buClr>
                <a:srgbClr val="FF0000"/>
              </a:buClr>
              <a:buSzPts val="1100"/>
              <a:buFont typeface="Noto Sans Symbols"/>
              <a:buChar char="■"/>
            </a:pPr>
            <a:r>
              <a:rPr lang="en-US" sz="2000" b="0" i="0" u="none" strike="noStrike" cap="none">
                <a:solidFill>
                  <a:srgbClr val="000000"/>
                </a:solidFill>
                <a:latin typeface="Tahoma"/>
                <a:ea typeface="Tahoma"/>
                <a:cs typeface="Tahoma"/>
                <a:sym typeface="Tahoma"/>
              </a:rPr>
              <a:t>A set of rules that governs data communication</a:t>
            </a:r>
            <a:endParaRPr sz="1400" b="0" i="0" u="none" strike="noStrike" cap="none">
              <a:solidFill>
                <a:srgbClr val="000000"/>
              </a:solidFill>
              <a:latin typeface="Arial"/>
              <a:ea typeface="Arial"/>
              <a:cs typeface="Arial"/>
              <a:sym typeface="Arial"/>
            </a:endParaRPr>
          </a:p>
          <a:p>
            <a:pPr marL="733425" marR="0" lvl="1" indent="-276225" algn="l" rtl="0">
              <a:lnSpc>
                <a:spcPct val="90000"/>
              </a:lnSpc>
              <a:spcBef>
                <a:spcPts val="500"/>
              </a:spcBef>
              <a:spcAft>
                <a:spcPts val="0"/>
              </a:spcAft>
              <a:buClr>
                <a:srgbClr val="FF0000"/>
              </a:buClr>
              <a:buSzPts val="1100"/>
              <a:buFont typeface="Noto Sans Symbols"/>
              <a:buChar char="■"/>
            </a:pPr>
            <a:r>
              <a:rPr lang="en-US" sz="2000" b="0" i="0" u="none" strike="noStrike" cap="none">
                <a:solidFill>
                  <a:srgbClr val="000000"/>
                </a:solidFill>
                <a:latin typeface="Tahoma"/>
                <a:ea typeface="Tahoma"/>
                <a:cs typeface="Tahoma"/>
                <a:sym typeface="Tahoma"/>
              </a:rPr>
              <a:t>It represents an agreement between the communicating devices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ahoma"/>
              <a:ea typeface="Tahoma"/>
              <a:cs typeface="Tahoma"/>
              <a:sym typeface="Tahoma"/>
            </a:endParaRPr>
          </a:p>
        </p:txBody>
      </p:sp>
      <p:sp>
        <p:nvSpPr>
          <p:cNvPr id="394" name="Google Shape;394;p45"/>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33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9"/>
        <p:cNvGrpSpPr/>
        <p:nvPr/>
      </p:nvGrpSpPr>
      <p:grpSpPr>
        <a:xfrm>
          <a:off x="0" y="0"/>
          <a:ext cx="0" cy="0"/>
          <a:chOff x="0" y="0"/>
          <a:chExt cx="0" cy="0"/>
        </a:xfrm>
      </p:grpSpPr>
      <p:cxnSp>
        <p:nvCxnSpPr>
          <p:cNvPr id="400" name="Google Shape;400;p46"/>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401" name="Google Shape;401;p46"/>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402" name="Google Shape;402;p46"/>
          <p:cNvSpPr txBox="1"/>
          <p:nvPr/>
        </p:nvSpPr>
        <p:spPr>
          <a:xfrm>
            <a:off x="317500" y="381000"/>
            <a:ext cx="6680200"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Tasks involved in sending a letter</a:t>
            </a:r>
            <a:endParaRPr sz="1400" b="0" i="0" u="none" strike="noStrike" cap="none">
              <a:solidFill>
                <a:srgbClr val="000000"/>
              </a:solidFill>
              <a:latin typeface="Arial"/>
              <a:ea typeface="Arial"/>
              <a:cs typeface="Arial"/>
              <a:sym typeface="Arial"/>
            </a:endParaRPr>
          </a:p>
        </p:txBody>
      </p:sp>
      <p:pic>
        <p:nvPicPr>
          <p:cNvPr id="403" name="Google Shape;403;p46"/>
          <p:cNvPicPr preferRelativeResize="0"/>
          <p:nvPr/>
        </p:nvPicPr>
        <p:blipFill rotWithShape="1">
          <a:blip r:embed="rId3">
            <a:alphaModFix/>
          </a:blip>
          <a:srcRect/>
          <a:stretch/>
        </p:blipFill>
        <p:spPr>
          <a:xfrm>
            <a:off x="1663700" y="1219200"/>
            <a:ext cx="4127500" cy="3552825"/>
          </a:xfrm>
          <a:prstGeom prst="rect">
            <a:avLst/>
          </a:prstGeom>
          <a:noFill/>
          <a:ln>
            <a:noFill/>
          </a:ln>
        </p:spPr>
      </p:pic>
      <p:sp>
        <p:nvSpPr>
          <p:cNvPr id="404" name="Google Shape;404;p46"/>
          <p:cNvSpPr txBox="1"/>
          <p:nvPr/>
        </p:nvSpPr>
        <p:spPr>
          <a:xfrm>
            <a:off x="838200" y="5494337"/>
            <a:ext cx="5715000" cy="8255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2400"/>
              <a:buFont typeface="Arial"/>
              <a:buNone/>
            </a:pPr>
            <a:r>
              <a:rPr lang="en-US" sz="2400" b="1" i="0" u="none" strike="noStrike" cap="none">
                <a:solidFill>
                  <a:srgbClr val="0033CC"/>
                </a:solidFill>
                <a:latin typeface="Arial"/>
                <a:ea typeface="Arial"/>
                <a:cs typeface="Arial"/>
                <a:sym typeface="Arial"/>
              </a:rPr>
              <a:t>Sender, Receiver, and Carrier</a:t>
            </a:r>
            <a:br>
              <a:rPr lang="en-US" sz="2400" b="1" i="0" u="none" strike="noStrike" cap="none">
                <a:solidFill>
                  <a:srgbClr val="0033CC"/>
                </a:solidFill>
                <a:latin typeface="Arial"/>
                <a:ea typeface="Arial"/>
                <a:cs typeface="Arial"/>
                <a:sym typeface="Arial"/>
              </a:rPr>
            </a:br>
            <a:r>
              <a:rPr lang="en-US" sz="2400" b="1" i="0" u="none" strike="noStrike" cap="none">
                <a:solidFill>
                  <a:srgbClr val="0033CC"/>
                </a:solidFill>
                <a:latin typeface="Arial"/>
                <a:ea typeface="Arial"/>
                <a:cs typeface="Arial"/>
                <a:sym typeface="Arial"/>
              </a:rPr>
              <a:t>Hierarchy (services)</a:t>
            </a:r>
            <a:endParaRPr sz="1400" b="0" i="0" u="none" strike="noStrike" cap="none">
              <a:solidFill>
                <a:srgbClr val="000000"/>
              </a:solidFill>
              <a:latin typeface="Arial"/>
              <a:ea typeface="Arial"/>
              <a:cs typeface="Arial"/>
              <a:sym typeface="Arial"/>
            </a:endParaRPr>
          </a:p>
        </p:txBody>
      </p:sp>
      <p:sp>
        <p:nvSpPr>
          <p:cNvPr id="405" name="Google Shape;405;p46"/>
          <p:cNvSpPr txBox="1"/>
          <p:nvPr/>
        </p:nvSpPr>
        <p:spPr>
          <a:xfrm>
            <a:off x="396875" y="5018087"/>
            <a:ext cx="5772150" cy="520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FF0000"/>
              </a:buClr>
              <a:buSzPts val="2800"/>
              <a:buFont typeface="Arial"/>
              <a:buNone/>
            </a:pPr>
            <a:r>
              <a:rPr lang="en-US" sz="2800" b="1" i="1" u="sng" strike="noStrike" cap="none">
                <a:solidFill>
                  <a:srgbClr val="FF0000"/>
                </a:solidFill>
                <a:latin typeface="Arial"/>
                <a:ea typeface="Arial"/>
                <a:cs typeface="Arial"/>
                <a:sym typeface="Arial"/>
              </a:rPr>
              <a:t>Topics discussed in this section:</a:t>
            </a:r>
            <a:endParaRPr sz="1400" b="0" i="0" u="none" strike="noStrike" cap="none">
              <a:solidFill>
                <a:srgbClr val="000000"/>
              </a:solidFill>
              <a:latin typeface="Arial"/>
              <a:ea typeface="Arial"/>
              <a:cs typeface="Arial"/>
              <a:sym typeface="Arial"/>
            </a:endParaRPr>
          </a:p>
        </p:txBody>
      </p:sp>
      <p:sp>
        <p:nvSpPr>
          <p:cNvPr id="406" name="Google Shape;406;p46"/>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34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1"/>
        <p:cNvGrpSpPr/>
        <p:nvPr/>
      </p:nvGrpSpPr>
      <p:grpSpPr>
        <a:xfrm>
          <a:off x="0" y="0"/>
          <a:ext cx="0" cy="0"/>
          <a:chOff x="0" y="0"/>
          <a:chExt cx="0" cy="0"/>
        </a:xfrm>
      </p:grpSpPr>
      <p:sp>
        <p:nvSpPr>
          <p:cNvPr id="412" name="Google Shape;412;p47"/>
          <p:cNvSpPr/>
          <p:nvPr/>
        </p:nvSpPr>
        <p:spPr>
          <a:xfrm>
            <a:off x="0" y="0"/>
            <a:ext cx="9144000" cy="838200"/>
          </a:xfrm>
          <a:prstGeom prst="rect">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413" name="Google Shape;413;p47"/>
          <p:cNvSpPr txBox="1"/>
          <p:nvPr/>
        </p:nvSpPr>
        <p:spPr>
          <a:xfrm>
            <a:off x="244475" y="76200"/>
            <a:ext cx="4640262"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1-5.1   THE OSI MODEL</a:t>
            </a:r>
            <a:endParaRPr sz="1400" b="0" i="0" u="none" strike="noStrike" cap="none">
              <a:solidFill>
                <a:srgbClr val="000000"/>
              </a:solidFill>
              <a:latin typeface="Arial"/>
              <a:ea typeface="Arial"/>
              <a:cs typeface="Arial"/>
              <a:sym typeface="Arial"/>
            </a:endParaRPr>
          </a:p>
        </p:txBody>
      </p:sp>
      <p:sp>
        <p:nvSpPr>
          <p:cNvPr id="414" name="Google Shape;414;p47"/>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415" name="Google Shape;415;p47"/>
          <p:cNvSpPr txBox="1"/>
          <p:nvPr/>
        </p:nvSpPr>
        <p:spPr>
          <a:xfrm>
            <a:off x="762000" y="1695450"/>
            <a:ext cx="7924800" cy="2465100"/>
          </a:xfrm>
          <a:prstGeom prst="rect">
            <a:avLst/>
          </a:prstGeom>
          <a:noFill/>
          <a:ln>
            <a:noFill/>
          </a:ln>
        </p:spPr>
        <p:txBody>
          <a:bodyPr spcFirstLastPara="1" wrap="square" lIns="90000" tIns="46800" rIns="90000" bIns="46800" anchor="ctr" anchorCtr="0">
            <a:spAutoFit/>
          </a:bodyPr>
          <a:lstStyle/>
          <a:p>
            <a:pPr marL="0" marR="0" lvl="0" indent="0" algn="just" rtl="0">
              <a:lnSpc>
                <a:spcPct val="100000"/>
              </a:lnSpc>
              <a:spcBef>
                <a:spcPts val="0"/>
              </a:spcBef>
              <a:spcAft>
                <a:spcPts val="0"/>
              </a:spcAft>
              <a:buClr>
                <a:srgbClr val="000000"/>
              </a:buClr>
              <a:buSzPts val="2800"/>
              <a:buFont typeface="Arial"/>
              <a:buNone/>
            </a:pPr>
            <a:r>
              <a:rPr lang="en-US" sz="2800" b="1" i="1" u="none" strike="noStrike" cap="none">
                <a:solidFill>
                  <a:srgbClr val="000000"/>
                </a:solidFill>
                <a:latin typeface="Arial"/>
                <a:ea typeface="Arial"/>
                <a:cs typeface="Arial"/>
                <a:sym typeface="Arial"/>
              </a:rPr>
              <a:t>Established in 1947, the International Standards Organization (</a:t>
            </a:r>
            <a:r>
              <a:rPr lang="en-US" sz="2800" b="1" i="1" u="none" strike="noStrike" cap="none">
                <a:solidFill>
                  <a:srgbClr val="FF0000"/>
                </a:solidFill>
                <a:latin typeface="Arial"/>
                <a:ea typeface="Arial"/>
                <a:cs typeface="Arial"/>
                <a:sym typeface="Arial"/>
              </a:rPr>
              <a:t>ISO</a:t>
            </a:r>
            <a:r>
              <a:rPr lang="en-US" sz="2800" b="1" i="1" u="none" strike="noStrike" cap="none">
                <a:solidFill>
                  <a:srgbClr val="000000"/>
                </a:solidFill>
                <a:latin typeface="Arial"/>
                <a:ea typeface="Arial"/>
                <a:cs typeface="Arial"/>
                <a:sym typeface="Arial"/>
              </a:rPr>
              <a:t>) is a multinational body dedicated to worldwide agreement on international standards.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1" i="1"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7"/>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35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1"/>
        <p:cNvGrpSpPr/>
        <p:nvPr/>
      </p:nvGrpSpPr>
      <p:grpSpPr>
        <a:xfrm>
          <a:off x="0" y="0"/>
          <a:ext cx="0" cy="0"/>
          <a:chOff x="0" y="0"/>
          <a:chExt cx="0" cy="0"/>
        </a:xfrm>
      </p:grpSpPr>
      <p:sp>
        <p:nvSpPr>
          <p:cNvPr id="422" name="Google Shape;422;p48"/>
          <p:cNvSpPr/>
          <p:nvPr/>
        </p:nvSpPr>
        <p:spPr>
          <a:xfrm>
            <a:off x="442912" y="5334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cxnSp>
        <p:nvCxnSpPr>
          <p:cNvPr id="423" name="Google Shape;423;p48"/>
          <p:cNvCxnSpPr/>
          <p:nvPr/>
        </p:nvCxnSpPr>
        <p:spPr>
          <a:xfrm>
            <a:off x="457200" y="990600"/>
            <a:ext cx="8153400" cy="1587"/>
          </a:xfrm>
          <a:prstGeom prst="straightConnector1">
            <a:avLst/>
          </a:prstGeom>
          <a:noFill/>
          <a:ln w="76300" cap="flat" cmpd="sng">
            <a:solidFill>
              <a:srgbClr val="009900"/>
            </a:solidFill>
            <a:prstDash val="solid"/>
            <a:miter lim="800000"/>
            <a:headEnd type="none" w="sm" len="sm"/>
            <a:tailEnd type="none" w="sm" len="sm"/>
          </a:ln>
        </p:spPr>
      </p:cxnSp>
      <p:cxnSp>
        <p:nvCxnSpPr>
          <p:cNvPr id="424" name="Google Shape;424;p48"/>
          <p:cNvCxnSpPr/>
          <p:nvPr/>
        </p:nvCxnSpPr>
        <p:spPr>
          <a:xfrm>
            <a:off x="458787" y="1981200"/>
            <a:ext cx="8153400" cy="1587"/>
          </a:xfrm>
          <a:prstGeom prst="straightConnector1">
            <a:avLst/>
          </a:prstGeom>
          <a:noFill/>
          <a:ln w="76300" cap="flat" cmpd="sng">
            <a:solidFill>
              <a:srgbClr val="009900"/>
            </a:solidFill>
            <a:prstDash val="solid"/>
            <a:miter lim="800000"/>
            <a:headEnd type="none" w="sm" len="sm"/>
            <a:tailEnd type="none" w="sm" len="sm"/>
          </a:ln>
        </p:spPr>
      </p:cxnSp>
      <p:sp>
        <p:nvSpPr>
          <p:cNvPr id="425" name="Google Shape;425;p48"/>
          <p:cNvSpPr txBox="1"/>
          <p:nvPr/>
        </p:nvSpPr>
        <p:spPr>
          <a:xfrm>
            <a:off x="495300" y="1082675"/>
            <a:ext cx="8077200" cy="8255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ISO is the organization.</a:t>
            </a:r>
            <a:br>
              <a:rPr lang="en-US" sz="2400" b="1" i="0" u="none" strike="noStrike" cap="none">
                <a:solidFill>
                  <a:srgbClr val="000000"/>
                </a:solidFill>
                <a:latin typeface="Arial"/>
                <a:ea typeface="Arial"/>
                <a:cs typeface="Arial"/>
                <a:sym typeface="Arial"/>
              </a:rPr>
            </a:br>
            <a:r>
              <a:rPr lang="en-US" sz="2400" b="1" i="0" u="none" strike="noStrike" cap="none">
                <a:solidFill>
                  <a:srgbClr val="000000"/>
                </a:solidFill>
                <a:latin typeface="Arial"/>
                <a:ea typeface="Arial"/>
                <a:cs typeface="Arial"/>
                <a:sym typeface="Arial"/>
              </a:rPr>
              <a:t>OSI is the model.</a:t>
            </a:r>
            <a:endParaRPr sz="1400" b="0" i="0" u="none" strike="noStrike" cap="none">
              <a:solidFill>
                <a:srgbClr val="000000"/>
              </a:solidFill>
              <a:latin typeface="Arial"/>
              <a:ea typeface="Arial"/>
              <a:cs typeface="Arial"/>
              <a:sym typeface="Arial"/>
            </a:endParaRPr>
          </a:p>
        </p:txBody>
      </p:sp>
      <p:sp>
        <p:nvSpPr>
          <p:cNvPr id="426" name="Google Shape;426;p48"/>
          <p:cNvSpPr txBox="1"/>
          <p:nvPr/>
        </p:nvSpPr>
        <p:spPr>
          <a:xfrm>
            <a:off x="673100" y="3676650"/>
            <a:ext cx="5715000" cy="11906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2400"/>
              <a:buFont typeface="Arial"/>
              <a:buNone/>
            </a:pPr>
            <a:r>
              <a:rPr lang="en-US" sz="2400" b="1" i="0" u="none" strike="noStrike" cap="none">
                <a:solidFill>
                  <a:srgbClr val="0033CC"/>
                </a:solidFill>
                <a:latin typeface="Arial"/>
                <a:ea typeface="Arial"/>
                <a:cs typeface="Arial"/>
                <a:sym typeface="Arial"/>
              </a:rPr>
              <a:t>Layered Architecture</a:t>
            </a:r>
            <a:br>
              <a:rPr lang="en-US" sz="2400" b="1" i="0" u="none" strike="noStrike" cap="none">
                <a:solidFill>
                  <a:srgbClr val="0033CC"/>
                </a:solidFill>
                <a:latin typeface="Arial"/>
                <a:ea typeface="Arial"/>
                <a:cs typeface="Arial"/>
                <a:sym typeface="Arial"/>
              </a:rPr>
            </a:br>
            <a:r>
              <a:rPr lang="en-US" sz="2400" b="1" i="0" u="none" strike="noStrike" cap="none">
                <a:solidFill>
                  <a:srgbClr val="0033CC"/>
                </a:solidFill>
                <a:latin typeface="Arial"/>
                <a:ea typeface="Arial"/>
                <a:cs typeface="Arial"/>
                <a:sym typeface="Arial"/>
              </a:rPr>
              <a:t>Peer-to-Peer Processes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3CC"/>
              </a:buClr>
              <a:buSzPts val="2400"/>
              <a:buFont typeface="Arial"/>
              <a:buNone/>
            </a:pPr>
            <a:r>
              <a:rPr lang="en-US" sz="2400" b="1" i="0" u="none" strike="noStrike" cap="none">
                <a:solidFill>
                  <a:srgbClr val="0033CC"/>
                </a:solidFill>
                <a:latin typeface="Arial"/>
                <a:ea typeface="Arial"/>
                <a:cs typeface="Arial"/>
                <a:sym typeface="Arial"/>
              </a:rPr>
              <a:t>Encapsulation</a:t>
            </a:r>
            <a:endParaRPr sz="1400" b="0" i="0" u="none" strike="noStrike" cap="none">
              <a:solidFill>
                <a:srgbClr val="000000"/>
              </a:solidFill>
              <a:latin typeface="Arial"/>
              <a:ea typeface="Arial"/>
              <a:cs typeface="Arial"/>
              <a:sym typeface="Arial"/>
            </a:endParaRPr>
          </a:p>
        </p:txBody>
      </p:sp>
      <p:sp>
        <p:nvSpPr>
          <p:cNvPr id="427" name="Google Shape;427;p48"/>
          <p:cNvSpPr txBox="1"/>
          <p:nvPr/>
        </p:nvSpPr>
        <p:spPr>
          <a:xfrm>
            <a:off x="231775" y="3200400"/>
            <a:ext cx="5772150" cy="520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FF0000"/>
              </a:buClr>
              <a:buSzPts val="2800"/>
              <a:buFont typeface="Arial"/>
              <a:buNone/>
            </a:pPr>
            <a:r>
              <a:rPr lang="en-US" sz="2800" b="1" i="1" u="sng" strike="noStrike" cap="none">
                <a:solidFill>
                  <a:srgbClr val="FF0000"/>
                </a:solidFill>
                <a:latin typeface="Arial"/>
                <a:ea typeface="Arial"/>
                <a:cs typeface="Arial"/>
                <a:sym typeface="Arial"/>
              </a:rPr>
              <a:t>Topics discussed in this section:</a:t>
            </a:r>
            <a:endParaRPr sz="1400" b="0" i="0" u="none" strike="noStrike" cap="none">
              <a:solidFill>
                <a:srgbClr val="000000"/>
              </a:solidFill>
              <a:latin typeface="Arial"/>
              <a:ea typeface="Arial"/>
              <a:cs typeface="Arial"/>
              <a:sym typeface="Arial"/>
            </a:endParaRPr>
          </a:p>
        </p:txBody>
      </p:sp>
      <p:sp>
        <p:nvSpPr>
          <p:cNvPr id="428" name="Google Shape;428;p48"/>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36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cxnSp>
        <p:nvCxnSpPr>
          <p:cNvPr id="434" name="Google Shape;434;p49"/>
          <p:cNvCxnSpPr/>
          <p:nvPr/>
        </p:nvCxnSpPr>
        <p:spPr>
          <a:xfrm>
            <a:off x="152400" y="2286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435" name="Google Shape;435;p49"/>
          <p:cNvCxnSpPr/>
          <p:nvPr/>
        </p:nvCxnSpPr>
        <p:spPr>
          <a:xfrm>
            <a:off x="152400" y="10668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436" name="Google Shape;436;p49"/>
          <p:cNvSpPr txBox="1"/>
          <p:nvPr/>
        </p:nvSpPr>
        <p:spPr>
          <a:xfrm>
            <a:off x="4213225" y="1676400"/>
            <a:ext cx="30861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000000"/>
                </a:solidFill>
                <a:latin typeface="Arial"/>
                <a:ea typeface="Arial"/>
                <a:cs typeface="Arial"/>
                <a:sym typeface="Arial"/>
              </a:rPr>
              <a:t>Seven layers of the OSI model</a:t>
            </a:r>
            <a:endParaRPr sz="1400" b="0" i="0" u="none" strike="noStrike" cap="none">
              <a:solidFill>
                <a:srgbClr val="000000"/>
              </a:solidFill>
              <a:latin typeface="Arial"/>
              <a:ea typeface="Arial"/>
              <a:cs typeface="Arial"/>
              <a:sym typeface="Arial"/>
            </a:endParaRPr>
          </a:p>
        </p:txBody>
      </p:sp>
      <p:pic>
        <p:nvPicPr>
          <p:cNvPr id="437" name="Google Shape;437;p49"/>
          <p:cNvPicPr preferRelativeResize="0"/>
          <p:nvPr/>
        </p:nvPicPr>
        <p:blipFill rotWithShape="1">
          <a:blip r:embed="rId3">
            <a:alphaModFix/>
          </a:blip>
          <a:srcRect/>
          <a:stretch/>
        </p:blipFill>
        <p:spPr>
          <a:xfrm>
            <a:off x="4267200" y="2057400"/>
            <a:ext cx="3413125" cy="3503612"/>
          </a:xfrm>
          <a:prstGeom prst="rect">
            <a:avLst/>
          </a:prstGeom>
          <a:noFill/>
          <a:ln>
            <a:noFill/>
          </a:ln>
        </p:spPr>
      </p:pic>
      <p:sp>
        <p:nvSpPr>
          <p:cNvPr id="438" name="Google Shape;438;p49"/>
          <p:cNvSpPr txBox="1"/>
          <p:nvPr/>
        </p:nvSpPr>
        <p:spPr>
          <a:xfrm>
            <a:off x="227012" y="457200"/>
            <a:ext cx="4244975"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3200"/>
              <a:buFont typeface="Arial"/>
              <a:buNone/>
            </a:pPr>
            <a:r>
              <a:rPr lang="en-US" sz="3200" b="1" i="0" u="none" strike="noStrike" cap="none">
                <a:solidFill>
                  <a:srgbClr val="0033CC"/>
                </a:solidFill>
                <a:latin typeface="Arial"/>
                <a:ea typeface="Arial"/>
                <a:cs typeface="Arial"/>
                <a:sym typeface="Arial"/>
              </a:rPr>
              <a:t>Layered Architecture</a:t>
            </a:r>
            <a:endParaRPr sz="1400" b="0" i="0" u="none" strike="noStrike" cap="none">
              <a:solidFill>
                <a:srgbClr val="000000"/>
              </a:solidFill>
              <a:latin typeface="Arial"/>
              <a:ea typeface="Arial"/>
              <a:cs typeface="Arial"/>
              <a:sym typeface="Arial"/>
            </a:endParaRPr>
          </a:p>
        </p:txBody>
      </p:sp>
      <p:graphicFrame>
        <p:nvGraphicFramePr>
          <p:cNvPr id="439" name="Google Shape;439;p49"/>
          <p:cNvGraphicFramePr/>
          <p:nvPr/>
        </p:nvGraphicFramePr>
        <p:xfrm>
          <a:off x="457200" y="1219200"/>
          <a:ext cx="2979725" cy="4267125"/>
        </p:xfrm>
        <a:graphic>
          <a:graphicData uri="http://schemas.openxmlformats.org/drawingml/2006/table">
            <a:tbl>
              <a:tblPr>
                <a:noFill/>
                <a:tableStyleId>{536D0532-B3FB-4F55-88AF-384651DC17C8}</a:tableStyleId>
              </a:tblPr>
              <a:tblGrid>
                <a:gridCol w="2979725">
                  <a:extLst>
                    <a:ext uri="{9D8B030D-6E8A-4147-A177-3AD203B41FA5}">
                      <a16:colId xmlns:a16="http://schemas.microsoft.com/office/drawing/2014/main" val="20000"/>
                    </a:ext>
                  </a:extLst>
                </a:gridCol>
              </a:tblGrid>
              <a:tr h="582600">
                <a:tc>
                  <a:txBody>
                    <a:bodyPr/>
                    <a:lstStyle/>
                    <a:p>
                      <a:pPr marL="0" marR="0" lvl="0" indent="0" algn="ctr" rtl="0">
                        <a:lnSpc>
                          <a:spcPct val="63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Layers</a:t>
                      </a:r>
                      <a:endParaRPr sz="1400" u="none" strike="noStrike" cap="none"/>
                    </a:p>
                  </a:txBody>
                  <a:tcPr marL="30600" marR="30600" marT="30600" marB="30600" anchor="ctr"/>
                </a:tc>
                <a:extLst>
                  <a:ext uri="{0D108BD9-81ED-4DB2-BD59-A6C34878D82A}">
                    <a16:rowId xmlns:a16="http://schemas.microsoft.com/office/drawing/2014/main" val="10000"/>
                  </a:ext>
                </a:extLst>
              </a:tr>
              <a:tr h="639750">
                <a:tc>
                  <a:txBody>
                    <a:bodyPr/>
                    <a:lstStyle/>
                    <a:p>
                      <a:pPr marL="0" marR="0" lvl="0" indent="0" algn="l" rtl="0">
                        <a:lnSpc>
                          <a:spcPct val="63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Layer 7. </a:t>
                      </a:r>
                      <a:r>
                        <a:rPr lang="en-US" sz="2000" b="1" i="0" u="none" strike="noStrike" cap="none">
                          <a:solidFill>
                            <a:srgbClr val="002BB8"/>
                          </a:solidFill>
                          <a:latin typeface="Times New Roman"/>
                          <a:ea typeface="Times New Roman"/>
                          <a:cs typeface="Times New Roman"/>
                          <a:sym typeface="Times New Roman"/>
                        </a:rPr>
                        <a:t>Application</a:t>
                      </a:r>
                      <a:endParaRPr sz="1400" u="none" strike="noStrike" cap="none"/>
                    </a:p>
                  </a:txBody>
                  <a:tcPr marL="30600" marR="30600" marT="30600" marB="30600" anchor="ctr"/>
                </a:tc>
                <a:extLst>
                  <a:ext uri="{0D108BD9-81ED-4DB2-BD59-A6C34878D82A}">
                    <a16:rowId xmlns:a16="http://schemas.microsoft.com/office/drawing/2014/main" val="10001"/>
                  </a:ext>
                </a:extLst>
              </a:tr>
              <a:tr h="481000">
                <a:tc>
                  <a:txBody>
                    <a:bodyPr/>
                    <a:lstStyle/>
                    <a:p>
                      <a:pPr marL="0" marR="0" lvl="0" indent="0" algn="l" rtl="0">
                        <a:lnSpc>
                          <a:spcPct val="63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Layer 6. </a:t>
                      </a:r>
                      <a:r>
                        <a:rPr lang="en-US" sz="2000" b="1" i="0" u="none" strike="noStrike" cap="none">
                          <a:solidFill>
                            <a:srgbClr val="002BB8"/>
                          </a:solidFill>
                          <a:latin typeface="Times New Roman"/>
                          <a:ea typeface="Times New Roman"/>
                          <a:cs typeface="Times New Roman"/>
                          <a:sym typeface="Times New Roman"/>
                        </a:rPr>
                        <a:t>Presentation</a:t>
                      </a:r>
                      <a:endParaRPr sz="1400" u="none" strike="noStrike" cap="none"/>
                    </a:p>
                  </a:txBody>
                  <a:tcPr marL="30600" marR="30600" marT="30600" marB="30600" anchor="ctr"/>
                </a:tc>
                <a:extLst>
                  <a:ext uri="{0D108BD9-81ED-4DB2-BD59-A6C34878D82A}">
                    <a16:rowId xmlns:a16="http://schemas.microsoft.com/office/drawing/2014/main" val="10002"/>
                  </a:ext>
                </a:extLst>
              </a:tr>
              <a:tr h="481000">
                <a:tc>
                  <a:txBody>
                    <a:bodyPr/>
                    <a:lstStyle/>
                    <a:p>
                      <a:pPr marL="0" marR="0" lvl="0" indent="0" algn="l" rtl="0">
                        <a:lnSpc>
                          <a:spcPct val="63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Layer 5. </a:t>
                      </a:r>
                      <a:r>
                        <a:rPr lang="en-US" sz="2000" b="1" i="0" u="none" strike="noStrike" cap="none">
                          <a:solidFill>
                            <a:srgbClr val="002BB8"/>
                          </a:solidFill>
                          <a:latin typeface="Times New Roman"/>
                          <a:ea typeface="Times New Roman"/>
                          <a:cs typeface="Times New Roman"/>
                          <a:sym typeface="Times New Roman"/>
                        </a:rPr>
                        <a:t>Session</a:t>
                      </a:r>
                      <a:endParaRPr sz="1400" u="none" strike="noStrike" cap="none"/>
                    </a:p>
                  </a:txBody>
                  <a:tcPr marL="30600" marR="30600" marT="30600" marB="30600" anchor="ctr"/>
                </a:tc>
                <a:extLst>
                  <a:ext uri="{0D108BD9-81ED-4DB2-BD59-A6C34878D82A}">
                    <a16:rowId xmlns:a16="http://schemas.microsoft.com/office/drawing/2014/main" val="10003"/>
                  </a:ext>
                </a:extLst>
              </a:tr>
              <a:tr h="481000">
                <a:tc>
                  <a:txBody>
                    <a:bodyPr/>
                    <a:lstStyle/>
                    <a:p>
                      <a:pPr marL="0" marR="0" lvl="0" indent="0" algn="l" rtl="0">
                        <a:lnSpc>
                          <a:spcPct val="63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Layer 4. </a:t>
                      </a:r>
                      <a:r>
                        <a:rPr lang="en-US" sz="2000" b="1" i="0" u="none" strike="noStrike" cap="none">
                          <a:solidFill>
                            <a:srgbClr val="002BB8"/>
                          </a:solidFill>
                          <a:latin typeface="Times New Roman"/>
                          <a:ea typeface="Times New Roman"/>
                          <a:cs typeface="Times New Roman"/>
                          <a:sym typeface="Times New Roman"/>
                        </a:rPr>
                        <a:t>Transport</a:t>
                      </a:r>
                      <a:endParaRPr sz="1400" u="none" strike="noStrike" cap="none"/>
                    </a:p>
                  </a:txBody>
                  <a:tcPr marL="30600" marR="30600" marT="30600" marB="30600" anchor="ctr"/>
                </a:tc>
                <a:extLst>
                  <a:ext uri="{0D108BD9-81ED-4DB2-BD59-A6C34878D82A}">
                    <a16:rowId xmlns:a16="http://schemas.microsoft.com/office/drawing/2014/main" val="10004"/>
                  </a:ext>
                </a:extLst>
              </a:tr>
              <a:tr h="638175">
                <a:tc>
                  <a:txBody>
                    <a:bodyPr/>
                    <a:lstStyle/>
                    <a:p>
                      <a:pPr marL="0" marR="0" lvl="0" indent="0" algn="l" rtl="0">
                        <a:lnSpc>
                          <a:spcPct val="63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Layer 3. </a:t>
                      </a:r>
                      <a:r>
                        <a:rPr lang="en-US" sz="2000" b="1" i="0" u="none" strike="noStrike" cap="none">
                          <a:solidFill>
                            <a:srgbClr val="002BB8"/>
                          </a:solidFill>
                          <a:latin typeface="Times New Roman"/>
                          <a:ea typeface="Times New Roman"/>
                          <a:cs typeface="Times New Roman"/>
                          <a:sym typeface="Times New Roman"/>
                        </a:rPr>
                        <a:t>Network</a:t>
                      </a:r>
                      <a:endParaRPr sz="1400" u="none" strike="noStrike" cap="none"/>
                    </a:p>
                  </a:txBody>
                  <a:tcPr marL="30600" marR="30600" marT="30600" marB="30600" anchor="ctr"/>
                </a:tc>
                <a:extLst>
                  <a:ext uri="{0D108BD9-81ED-4DB2-BD59-A6C34878D82A}">
                    <a16:rowId xmlns:a16="http://schemas.microsoft.com/office/drawing/2014/main" val="10005"/>
                  </a:ext>
                </a:extLst>
              </a:tr>
              <a:tr h="482600">
                <a:tc>
                  <a:txBody>
                    <a:bodyPr/>
                    <a:lstStyle/>
                    <a:p>
                      <a:pPr marL="0" marR="0" lvl="0" indent="0" algn="l" rtl="0">
                        <a:lnSpc>
                          <a:spcPct val="63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Layer 2. </a:t>
                      </a:r>
                      <a:r>
                        <a:rPr lang="en-US" sz="2000" b="1" i="0" u="none" strike="noStrike" cap="none">
                          <a:solidFill>
                            <a:srgbClr val="002BB8"/>
                          </a:solidFill>
                          <a:latin typeface="Times New Roman"/>
                          <a:ea typeface="Times New Roman"/>
                          <a:cs typeface="Times New Roman"/>
                          <a:sym typeface="Times New Roman"/>
                        </a:rPr>
                        <a:t>Data Link</a:t>
                      </a:r>
                      <a:endParaRPr sz="1400" u="none" strike="noStrike" cap="none"/>
                    </a:p>
                  </a:txBody>
                  <a:tcPr marL="30600" marR="30600" marT="30600" marB="30600" anchor="ctr"/>
                </a:tc>
                <a:extLst>
                  <a:ext uri="{0D108BD9-81ED-4DB2-BD59-A6C34878D82A}">
                    <a16:rowId xmlns:a16="http://schemas.microsoft.com/office/drawing/2014/main" val="10006"/>
                  </a:ext>
                </a:extLst>
              </a:tr>
              <a:tr h="481000">
                <a:tc>
                  <a:txBody>
                    <a:bodyPr/>
                    <a:lstStyle/>
                    <a:p>
                      <a:pPr marL="0" marR="0" lvl="0" indent="0" algn="l" rtl="0">
                        <a:lnSpc>
                          <a:spcPct val="63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Layer 1. </a:t>
                      </a:r>
                      <a:r>
                        <a:rPr lang="en-US" sz="2000" b="1" i="0" u="none" strike="noStrike" cap="none">
                          <a:solidFill>
                            <a:srgbClr val="002BB8"/>
                          </a:solidFill>
                          <a:latin typeface="Times New Roman"/>
                          <a:ea typeface="Times New Roman"/>
                          <a:cs typeface="Times New Roman"/>
                          <a:sym typeface="Times New Roman"/>
                        </a:rPr>
                        <a:t>Physical</a:t>
                      </a:r>
                      <a:endParaRPr sz="1400" u="none" strike="noStrike" cap="none"/>
                    </a:p>
                  </a:txBody>
                  <a:tcPr marL="30600" marR="30600" marT="30600" marB="30600" anchor="ctr"/>
                </a:tc>
                <a:extLst>
                  <a:ext uri="{0D108BD9-81ED-4DB2-BD59-A6C34878D82A}">
                    <a16:rowId xmlns:a16="http://schemas.microsoft.com/office/drawing/2014/main" val="10007"/>
                  </a:ext>
                </a:extLst>
              </a:tr>
            </a:tbl>
          </a:graphicData>
        </a:graphic>
      </p:graphicFrame>
      <p:cxnSp>
        <p:nvCxnSpPr>
          <p:cNvPr id="440" name="Google Shape;440;p49"/>
          <p:cNvCxnSpPr/>
          <p:nvPr/>
        </p:nvCxnSpPr>
        <p:spPr>
          <a:xfrm flipH="1">
            <a:off x="3886200" y="2133600"/>
            <a:ext cx="1587" cy="3429000"/>
          </a:xfrm>
          <a:prstGeom prst="straightConnector1">
            <a:avLst/>
          </a:prstGeom>
          <a:noFill/>
          <a:ln w="28425" cap="flat" cmpd="sng">
            <a:solidFill>
              <a:srgbClr val="000000"/>
            </a:solidFill>
            <a:prstDash val="solid"/>
            <a:miter lim="800000"/>
            <a:headEnd type="none" w="sm" len="sm"/>
            <a:tailEnd type="stealth" w="med" len="med"/>
          </a:ln>
        </p:spPr>
      </p:cxnSp>
      <p:sp>
        <p:nvSpPr>
          <p:cNvPr id="441" name="Google Shape;441;p49"/>
          <p:cNvSpPr txBox="1"/>
          <p:nvPr/>
        </p:nvSpPr>
        <p:spPr>
          <a:xfrm rot="-5400000">
            <a:off x="3385343" y="3655218"/>
            <a:ext cx="914400" cy="306387"/>
          </a:xfrm>
          <a:prstGeom prst="rect">
            <a:avLst/>
          </a:prstGeom>
          <a:solidFill>
            <a:srgbClr val="FFFF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Sender</a:t>
            </a:r>
            <a:endParaRPr sz="1400" b="0" i="0" u="none" strike="noStrike" cap="none">
              <a:solidFill>
                <a:srgbClr val="000000"/>
              </a:solidFill>
              <a:latin typeface="Arial"/>
              <a:ea typeface="Arial"/>
              <a:cs typeface="Arial"/>
              <a:sym typeface="Arial"/>
            </a:endParaRPr>
          </a:p>
        </p:txBody>
      </p:sp>
      <p:cxnSp>
        <p:nvCxnSpPr>
          <p:cNvPr id="442" name="Google Shape;442;p49"/>
          <p:cNvCxnSpPr/>
          <p:nvPr/>
        </p:nvCxnSpPr>
        <p:spPr>
          <a:xfrm flipH="1">
            <a:off x="8077200" y="1981200"/>
            <a:ext cx="1587" cy="3429000"/>
          </a:xfrm>
          <a:prstGeom prst="straightConnector1">
            <a:avLst/>
          </a:prstGeom>
          <a:noFill/>
          <a:ln w="28425" cap="flat" cmpd="sng">
            <a:solidFill>
              <a:srgbClr val="000000"/>
            </a:solidFill>
            <a:prstDash val="solid"/>
            <a:miter lim="800000"/>
            <a:headEnd type="stealth" w="med" len="med"/>
            <a:tailEnd type="none" w="sm" len="sm"/>
          </a:ln>
        </p:spPr>
      </p:cxnSp>
      <p:sp>
        <p:nvSpPr>
          <p:cNvPr id="443" name="Google Shape;443;p49"/>
          <p:cNvSpPr txBox="1"/>
          <p:nvPr/>
        </p:nvSpPr>
        <p:spPr>
          <a:xfrm rot="-5400000">
            <a:off x="7500143" y="3580606"/>
            <a:ext cx="1066800" cy="306387"/>
          </a:xfrm>
          <a:prstGeom prst="rect">
            <a:avLst/>
          </a:prstGeom>
          <a:solidFill>
            <a:srgbClr val="FFFF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Receiver</a:t>
            </a:r>
            <a:endParaRPr sz="1400" b="0" i="0" u="none" strike="noStrike" cap="none">
              <a:solidFill>
                <a:srgbClr val="000000"/>
              </a:solidFill>
              <a:latin typeface="Arial"/>
              <a:ea typeface="Arial"/>
              <a:cs typeface="Arial"/>
              <a:sym typeface="Arial"/>
            </a:endParaRPr>
          </a:p>
        </p:txBody>
      </p:sp>
      <p:sp>
        <p:nvSpPr>
          <p:cNvPr id="444" name="Google Shape;444;p49"/>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37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cxnSp>
        <p:nvCxnSpPr>
          <p:cNvPr id="450" name="Google Shape;450;p50"/>
          <p:cNvCxnSpPr/>
          <p:nvPr/>
        </p:nvCxnSpPr>
        <p:spPr>
          <a:xfrm>
            <a:off x="152400" y="2286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451" name="Google Shape;451;p50"/>
          <p:cNvCxnSpPr/>
          <p:nvPr/>
        </p:nvCxnSpPr>
        <p:spPr>
          <a:xfrm>
            <a:off x="152400" y="10668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452" name="Google Shape;452;p50"/>
          <p:cNvSpPr txBox="1"/>
          <p:nvPr/>
        </p:nvSpPr>
        <p:spPr>
          <a:xfrm>
            <a:off x="226996" y="457200"/>
            <a:ext cx="5725800" cy="5871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3200"/>
              <a:buFont typeface="Arial"/>
              <a:buNone/>
            </a:pPr>
            <a:r>
              <a:rPr lang="en-US" sz="3200" b="1" i="0" u="none" strike="noStrike" cap="none">
                <a:solidFill>
                  <a:srgbClr val="0033CC"/>
                </a:solidFill>
                <a:latin typeface="Arial"/>
                <a:ea typeface="Arial"/>
                <a:cs typeface="Arial"/>
                <a:sym typeface="Arial"/>
              </a:rPr>
              <a:t>Layered Architecture</a:t>
            </a:r>
            <a:endParaRPr sz="1400" b="0" i="0" u="none" strike="noStrike" cap="none">
              <a:solidFill>
                <a:srgbClr val="000000"/>
              </a:solidFill>
              <a:latin typeface="Arial"/>
              <a:ea typeface="Arial"/>
              <a:cs typeface="Arial"/>
              <a:sym typeface="Arial"/>
            </a:endParaRPr>
          </a:p>
        </p:txBody>
      </p:sp>
      <p:sp>
        <p:nvSpPr>
          <p:cNvPr id="453" name="Google Shape;453;p50"/>
          <p:cNvSpPr txBox="1"/>
          <p:nvPr/>
        </p:nvSpPr>
        <p:spPr>
          <a:xfrm>
            <a:off x="685800" y="1143000"/>
            <a:ext cx="7162800" cy="4916487"/>
          </a:xfrm>
          <a:prstGeom prst="rect">
            <a:avLst/>
          </a:prstGeom>
          <a:noFill/>
          <a:ln>
            <a:noFill/>
          </a:ln>
        </p:spPr>
        <p:txBody>
          <a:bodyPr spcFirstLastPara="1" wrap="square" lIns="90000" tIns="46800" rIns="90000" bIns="46800" anchor="t" anchorCtr="0">
            <a:noAutofit/>
          </a:bodyPr>
          <a:lstStyle/>
          <a:p>
            <a:pPr marL="333375" marR="0" lvl="0" indent="-320675" algn="l" rtl="0">
              <a:lnSpc>
                <a:spcPct val="100000"/>
              </a:lnSpc>
              <a:spcBef>
                <a:spcPts val="0"/>
              </a:spcBef>
              <a:spcAft>
                <a:spcPts val="0"/>
              </a:spcAft>
              <a:buClr>
                <a:srgbClr val="3333CC"/>
              </a:buClr>
              <a:buSzPts val="1240"/>
              <a:buFont typeface="Noto Sans Symbols"/>
              <a:buChar char="■"/>
            </a:pPr>
            <a:r>
              <a:rPr lang="en-US" sz="2200" b="0" i="0" u="none" strike="noStrike" cap="none">
                <a:solidFill>
                  <a:srgbClr val="000000"/>
                </a:solidFill>
                <a:latin typeface="Arial"/>
                <a:ea typeface="Arial"/>
                <a:cs typeface="Arial"/>
                <a:sym typeface="Arial"/>
              </a:rPr>
              <a:t>A layered model</a:t>
            </a:r>
            <a:endParaRPr sz="1200" b="0" i="0" u="none" strike="noStrike" cap="none">
              <a:solidFill>
                <a:srgbClr val="000000"/>
              </a:solidFill>
              <a:latin typeface="Arial"/>
              <a:ea typeface="Arial"/>
              <a:cs typeface="Arial"/>
              <a:sym typeface="Arial"/>
            </a:endParaRPr>
          </a:p>
          <a:p>
            <a:pPr marL="333375" marR="0" lvl="0" indent="-320675" algn="l" rtl="0">
              <a:lnSpc>
                <a:spcPct val="100000"/>
              </a:lnSpc>
              <a:spcBef>
                <a:spcPts val="600"/>
              </a:spcBef>
              <a:spcAft>
                <a:spcPts val="0"/>
              </a:spcAft>
              <a:buClr>
                <a:srgbClr val="3333CC"/>
              </a:buClr>
              <a:buSzPts val="1240"/>
              <a:buFont typeface="Noto Sans Symbols"/>
              <a:buChar char="■"/>
            </a:pPr>
            <a:r>
              <a:rPr lang="en-US" sz="2200" b="0" i="0" u="none" strike="noStrike" cap="none">
                <a:solidFill>
                  <a:srgbClr val="000000"/>
                </a:solidFill>
                <a:latin typeface="Arial"/>
                <a:ea typeface="Arial"/>
                <a:cs typeface="Arial"/>
                <a:sym typeface="Arial"/>
              </a:rPr>
              <a:t>Each layer performs a subset of the required communication functions</a:t>
            </a:r>
            <a:endParaRPr sz="1200" b="0" i="0" u="none" strike="noStrike" cap="none">
              <a:solidFill>
                <a:srgbClr val="000000"/>
              </a:solidFill>
              <a:latin typeface="Arial"/>
              <a:ea typeface="Arial"/>
              <a:cs typeface="Arial"/>
              <a:sym typeface="Arial"/>
            </a:endParaRPr>
          </a:p>
          <a:p>
            <a:pPr marL="333375" marR="0" lvl="0" indent="-320675" algn="l" rtl="0">
              <a:lnSpc>
                <a:spcPct val="100000"/>
              </a:lnSpc>
              <a:spcBef>
                <a:spcPts val="600"/>
              </a:spcBef>
              <a:spcAft>
                <a:spcPts val="0"/>
              </a:spcAft>
              <a:buClr>
                <a:srgbClr val="3333CC"/>
              </a:buClr>
              <a:buSzPts val="1240"/>
              <a:buFont typeface="Noto Sans Symbols"/>
              <a:buChar char="■"/>
            </a:pPr>
            <a:r>
              <a:rPr lang="en-US" sz="2200" b="0" i="0" u="none" strike="noStrike" cap="none">
                <a:solidFill>
                  <a:srgbClr val="000000"/>
                </a:solidFill>
                <a:latin typeface="Arial"/>
                <a:ea typeface="Arial"/>
                <a:cs typeface="Arial"/>
                <a:sym typeface="Arial"/>
              </a:rPr>
              <a:t>Each layer relies on the next lower layer to perform more primitive functions</a:t>
            </a:r>
            <a:endParaRPr sz="1200" b="0" i="0" u="none" strike="noStrike" cap="none">
              <a:solidFill>
                <a:srgbClr val="000000"/>
              </a:solidFill>
              <a:latin typeface="Arial"/>
              <a:ea typeface="Arial"/>
              <a:cs typeface="Arial"/>
              <a:sym typeface="Arial"/>
            </a:endParaRPr>
          </a:p>
          <a:p>
            <a:pPr marL="333375" marR="0" lvl="0" indent="-320675" algn="l" rtl="0">
              <a:lnSpc>
                <a:spcPct val="100000"/>
              </a:lnSpc>
              <a:spcBef>
                <a:spcPts val="600"/>
              </a:spcBef>
              <a:spcAft>
                <a:spcPts val="0"/>
              </a:spcAft>
              <a:buClr>
                <a:srgbClr val="3333CC"/>
              </a:buClr>
              <a:buSzPts val="1240"/>
              <a:buFont typeface="Noto Sans Symbols"/>
              <a:buChar char="■"/>
            </a:pPr>
            <a:r>
              <a:rPr lang="en-US" sz="2200" b="0" i="0" u="none" strike="noStrike" cap="none">
                <a:solidFill>
                  <a:srgbClr val="000000"/>
                </a:solidFill>
                <a:latin typeface="Arial"/>
                <a:ea typeface="Arial"/>
                <a:cs typeface="Arial"/>
                <a:sym typeface="Arial"/>
              </a:rPr>
              <a:t>Each layer provides services to the next higher layer</a:t>
            </a:r>
            <a:endParaRPr sz="1200" b="0" i="0" u="none" strike="noStrike" cap="none">
              <a:solidFill>
                <a:srgbClr val="000000"/>
              </a:solidFill>
              <a:latin typeface="Arial"/>
              <a:ea typeface="Arial"/>
              <a:cs typeface="Arial"/>
              <a:sym typeface="Arial"/>
            </a:endParaRPr>
          </a:p>
          <a:p>
            <a:pPr marL="333375" marR="0" lvl="0" indent="-320675" algn="l" rtl="0">
              <a:lnSpc>
                <a:spcPct val="100000"/>
              </a:lnSpc>
              <a:spcBef>
                <a:spcPts val="600"/>
              </a:spcBef>
              <a:spcAft>
                <a:spcPts val="0"/>
              </a:spcAft>
              <a:buClr>
                <a:srgbClr val="3333CC"/>
              </a:buClr>
              <a:buSzPts val="1240"/>
              <a:buFont typeface="Noto Sans Symbols"/>
              <a:buChar char="■"/>
            </a:pPr>
            <a:r>
              <a:rPr lang="en-US" sz="2200" b="0" i="0" u="none" strike="noStrike" cap="none">
                <a:solidFill>
                  <a:srgbClr val="000000"/>
                </a:solidFill>
                <a:latin typeface="Arial"/>
                <a:ea typeface="Arial"/>
                <a:cs typeface="Arial"/>
                <a:sym typeface="Arial"/>
              </a:rPr>
              <a:t>Changes in one layer should not require changes in other layers</a:t>
            </a:r>
            <a:endParaRPr sz="1200" b="0" i="0" u="none" strike="noStrike" cap="none">
              <a:solidFill>
                <a:srgbClr val="000000"/>
              </a:solidFill>
              <a:latin typeface="Arial"/>
              <a:ea typeface="Arial"/>
              <a:cs typeface="Arial"/>
              <a:sym typeface="Arial"/>
            </a:endParaRPr>
          </a:p>
          <a:p>
            <a:pPr marL="333375" marR="0" lvl="0" indent="-320675" algn="l" rtl="0">
              <a:lnSpc>
                <a:spcPct val="100000"/>
              </a:lnSpc>
              <a:spcBef>
                <a:spcPts val="600"/>
              </a:spcBef>
              <a:spcAft>
                <a:spcPts val="0"/>
              </a:spcAft>
              <a:buClr>
                <a:srgbClr val="3333CC"/>
              </a:buClr>
              <a:buSzPts val="1240"/>
              <a:buFont typeface="Noto Sans Symbols"/>
              <a:buChar char="■"/>
            </a:pPr>
            <a:r>
              <a:rPr lang="en-US" sz="2200" b="0" i="0" u="none" strike="noStrike" cap="none">
                <a:solidFill>
                  <a:srgbClr val="000000"/>
                </a:solidFill>
                <a:latin typeface="Arial"/>
                <a:ea typeface="Arial"/>
                <a:cs typeface="Arial"/>
                <a:sym typeface="Arial"/>
              </a:rPr>
              <a:t>The processes on each machine at a given layer are called peer-to-peer process</a:t>
            </a:r>
            <a:endParaRPr sz="1200" b="0" i="0" u="none" strike="noStrike" cap="none">
              <a:solidFill>
                <a:srgbClr val="000000"/>
              </a:solidFill>
              <a:latin typeface="Arial"/>
              <a:ea typeface="Arial"/>
              <a:cs typeface="Arial"/>
              <a:sym typeface="Arial"/>
            </a:endParaRPr>
          </a:p>
          <a:p>
            <a:pPr marL="333375" marR="0" lvl="0" indent="-333375" algn="l" rtl="0">
              <a:lnSpc>
                <a:spcPct val="100000"/>
              </a:lnSpc>
              <a:spcBef>
                <a:spcPts val="60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sp>
        <p:nvSpPr>
          <p:cNvPr id="454" name="Google Shape;454;p50"/>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38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9"/>
        <p:cNvGrpSpPr/>
        <p:nvPr/>
      </p:nvGrpSpPr>
      <p:grpSpPr>
        <a:xfrm>
          <a:off x="0" y="0"/>
          <a:ext cx="0" cy="0"/>
          <a:chOff x="0" y="0"/>
          <a:chExt cx="0" cy="0"/>
        </a:xfrm>
      </p:grpSpPr>
      <p:cxnSp>
        <p:nvCxnSpPr>
          <p:cNvPr id="460" name="Google Shape;460;p51"/>
          <p:cNvCxnSpPr/>
          <p:nvPr/>
        </p:nvCxnSpPr>
        <p:spPr>
          <a:xfrm>
            <a:off x="152400" y="2286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461" name="Google Shape;461;p51"/>
          <p:cNvCxnSpPr/>
          <p:nvPr/>
        </p:nvCxnSpPr>
        <p:spPr>
          <a:xfrm>
            <a:off x="152400" y="10668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462" name="Google Shape;462;p51"/>
          <p:cNvSpPr txBox="1"/>
          <p:nvPr/>
        </p:nvSpPr>
        <p:spPr>
          <a:xfrm>
            <a:off x="466725" y="1255691"/>
            <a:ext cx="8259600" cy="4708500"/>
          </a:xfrm>
          <a:prstGeom prst="rect">
            <a:avLst/>
          </a:prstGeom>
          <a:noFill/>
          <a:ln>
            <a:noFill/>
          </a:ln>
        </p:spPr>
        <p:txBody>
          <a:bodyPr spcFirstLastPara="1" wrap="square" lIns="90000" tIns="46800" rIns="90000" bIns="46800" anchor="t" anchorCtr="0">
            <a:noAutofit/>
          </a:bodyPr>
          <a:lstStyle/>
          <a:p>
            <a:pPr marL="333375" marR="0" lvl="0" indent="-327025" algn="l" rtl="0">
              <a:lnSpc>
                <a:spcPct val="100000"/>
              </a:lnSpc>
              <a:spcBef>
                <a:spcPts val="0"/>
              </a:spcBef>
              <a:spcAft>
                <a:spcPts val="0"/>
              </a:spcAft>
              <a:buClr>
                <a:srgbClr val="3333CC"/>
              </a:buClr>
              <a:buSzPts val="1340"/>
              <a:buFont typeface="Noto Sans Symbols"/>
              <a:buChar char="■"/>
            </a:pPr>
            <a:r>
              <a:rPr lang="en-US" sz="2300" b="0" i="0" u="none" strike="noStrike" cap="none">
                <a:solidFill>
                  <a:srgbClr val="000000"/>
                </a:solidFill>
                <a:latin typeface="Arial"/>
                <a:ea typeface="Arial"/>
                <a:cs typeface="Arial"/>
                <a:sym typeface="Arial"/>
              </a:rPr>
              <a:t>Communication must move downward through the layers on the sending device, over the communication channel, and upward to the receiving device</a:t>
            </a:r>
            <a:endParaRPr sz="1300" b="0" i="0" u="none" strike="noStrike" cap="none">
              <a:solidFill>
                <a:srgbClr val="000000"/>
              </a:solidFill>
              <a:latin typeface="Arial"/>
              <a:ea typeface="Arial"/>
              <a:cs typeface="Arial"/>
              <a:sym typeface="Arial"/>
            </a:endParaRPr>
          </a:p>
          <a:p>
            <a:pPr marL="333375" marR="0" lvl="0" indent="-327025" algn="l" rtl="0">
              <a:lnSpc>
                <a:spcPct val="100000"/>
              </a:lnSpc>
              <a:spcBef>
                <a:spcPts val="1300"/>
              </a:spcBef>
              <a:spcAft>
                <a:spcPts val="0"/>
              </a:spcAft>
              <a:buClr>
                <a:srgbClr val="3333CC"/>
              </a:buClr>
              <a:buSzPts val="1340"/>
              <a:buFont typeface="Noto Sans Symbols"/>
              <a:buChar char="■"/>
            </a:pPr>
            <a:r>
              <a:rPr lang="en-US" sz="2300" b="0" i="0" u="none" strike="noStrike" cap="none">
                <a:solidFill>
                  <a:srgbClr val="000000"/>
                </a:solidFill>
                <a:latin typeface="Arial"/>
                <a:ea typeface="Arial"/>
                <a:cs typeface="Arial"/>
                <a:sym typeface="Arial"/>
              </a:rPr>
              <a:t>Each layer in the sending device adds its own information to the message it receives from the layer just above it and passes the whole package to the layer just below it</a:t>
            </a:r>
            <a:endParaRPr sz="1300" b="0" i="0" u="none" strike="noStrike" cap="none">
              <a:solidFill>
                <a:srgbClr val="000000"/>
              </a:solidFill>
              <a:latin typeface="Arial"/>
              <a:ea typeface="Arial"/>
              <a:cs typeface="Arial"/>
              <a:sym typeface="Arial"/>
            </a:endParaRPr>
          </a:p>
          <a:p>
            <a:pPr marL="333375" marR="0" lvl="0" indent="-327025" algn="l" rtl="0">
              <a:lnSpc>
                <a:spcPct val="100000"/>
              </a:lnSpc>
              <a:spcBef>
                <a:spcPts val="1300"/>
              </a:spcBef>
              <a:spcAft>
                <a:spcPts val="0"/>
              </a:spcAft>
              <a:buClr>
                <a:srgbClr val="3333CC"/>
              </a:buClr>
              <a:buSzPts val="1340"/>
              <a:buFont typeface="Noto Sans Symbols"/>
              <a:buChar char="■"/>
            </a:pPr>
            <a:r>
              <a:rPr lang="en-US" sz="2300" b="0" i="0" u="none" strike="noStrike" cap="none">
                <a:solidFill>
                  <a:srgbClr val="000000"/>
                </a:solidFill>
                <a:latin typeface="Arial"/>
                <a:ea typeface="Arial"/>
                <a:cs typeface="Arial"/>
                <a:sym typeface="Arial"/>
              </a:rPr>
              <a:t>At the receiving device, the message is unwrapped layer by layer, with each process receiving and removing the data meant for it</a:t>
            </a:r>
            <a:endParaRPr sz="1300" b="0" i="0" u="none" strike="noStrike" cap="none">
              <a:solidFill>
                <a:srgbClr val="000000"/>
              </a:solidFill>
              <a:latin typeface="Arial"/>
              <a:ea typeface="Arial"/>
              <a:cs typeface="Arial"/>
              <a:sym typeface="Arial"/>
            </a:endParaRPr>
          </a:p>
        </p:txBody>
      </p:sp>
      <p:sp>
        <p:nvSpPr>
          <p:cNvPr id="463" name="Google Shape;463;p51"/>
          <p:cNvSpPr txBox="1"/>
          <p:nvPr/>
        </p:nvSpPr>
        <p:spPr>
          <a:xfrm>
            <a:off x="663575" y="503237"/>
            <a:ext cx="7716837" cy="5476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333399"/>
              </a:buClr>
              <a:buSzPts val="2800"/>
              <a:buFont typeface="Arial"/>
              <a:buNone/>
            </a:pPr>
            <a:r>
              <a:rPr lang="en-US" sz="2800" b="1" i="0" u="none" strike="noStrike" cap="none">
                <a:solidFill>
                  <a:srgbClr val="333399"/>
                </a:solidFill>
                <a:latin typeface="Arial"/>
                <a:ea typeface="Arial"/>
                <a:cs typeface="Arial"/>
                <a:sym typeface="Arial"/>
              </a:rPr>
              <a:t>PEER – TO – PEER PROCESS</a:t>
            </a:r>
            <a:endParaRPr sz="1400" b="0" i="0" u="none" strike="noStrike" cap="none">
              <a:solidFill>
                <a:srgbClr val="000000"/>
              </a:solidFill>
              <a:latin typeface="Arial"/>
              <a:ea typeface="Arial"/>
              <a:cs typeface="Arial"/>
              <a:sym typeface="Arial"/>
            </a:endParaRPr>
          </a:p>
        </p:txBody>
      </p:sp>
      <p:sp>
        <p:nvSpPr>
          <p:cNvPr id="464" name="Google Shape;464;p51"/>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39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cxnSp>
        <p:nvCxnSpPr>
          <p:cNvPr id="101" name="Google Shape;101;p16"/>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102" name="Google Shape;102;p16"/>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103" name="Google Shape;103;p16"/>
          <p:cNvSpPr txBox="1"/>
          <p:nvPr/>
        </p:nvSpPr>
        <p:spPr>
          <a:xfrm>
            <a:off x="315912" y="304800"/>
            <a:ext cx="3768725"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3200"/>
              <a:buFont typeface="Times New Roman"/>
              <a:buNone/>
            </a:pPr>
            <a:r>
              <a:rPr lang="en-US" sz="3200" b="1" i="0" u="none" strike="noStrike" cap="none">
                <a:solidFill>
                  <a:srgbClr val="0033CC"/>
                </a:solidFill>
                <a:latin typeface="Times New Roman"/>
                <a:ea typeface="Times New Roman"/>
                <a:cs typeface="Times New Roman"/>
                <a:sym typeface="Times New Roman"/>
              </a:rPr>
              <a:t>Data Representation</a:t>
            </a:r>
            <a:endParaRPr sz="1400" b="0" i="0" u="none" strike="noStrike" cap="none">
              <a:solidFill>
                <a:srgbClr val="000000"/>
              </a:solidFill>
              <a:latin typeface="Arial"/>
              <a:ea typeface="Arial"/>
              <a:cs typeface="Arial"/>
              <a:sym typeface="Arial"/>
            </a:endParaRPr>
          </a:p>
        </p:txBody>
      </p:sp>
      <p:sp>
        <p:nvSpPr>
          <p:cNvPr id="104" name="Google Shape;104;p16"/>
          <p:cNvSpPr txBox="1"/>
          <p:nvPr/>
        </p:nvSpPr>
        <p:spPr>
          <a:xfrm>
            <a:off x="762000" y="1066800"/>
            <a:ext cx="4572000" cy="1465262"/>
          </a:xfrm>
          <a:prstGeom prst="rect">
            <a:avLst/>
          </a:prstGeom>
          <a:noFill/>
          <a:ln>
            <a:noFill/>
          </a:ln>
        </p:spPr>
        <p:txBody>
          <a:bodyPr spcFirstLastPara="1" wrap="square" lIns="90000" tIns="46800" rIns="90000" bIns="46800" anchor="t" anchorCtr="0">
            <a:spAutoFit/>
          </a:bodyPr>
          <a:lstStyle/>
          <a:p>
            <a:pPr marL="504825" marR="0" lvl="0" indent="-504825" algn="just" rtl="0">
              <a:lnSpc>
                <a:spcPct val="100000"/>
              </a:lnSpc>
              <a:spcBef>
                <a:spcPts val="0"/>
              </a:spcBef>
              <a:spcAft>
                <a:spcPts val="0"/>
              </a:spcAft>
              <a:buClr>
                <a:srgbClr val="000000"/>
              </a:buClr>
              <a:buSzPts val="1800"/>
              <a:buFont typeface="Times New Roman"/>
              <a:buAutoNum type="arabicPeriod"/>
            </a:pPr>
            <a:r>
              <a:rPr lang="en-US" sz="1800" b="1" i="1" u="none" strike="noStrike" cap="none">
                <a:solidFill>
                  <a:srgbClr val="000000"/>
                </a:solidFill>
                <a:latin typeface="Times New Roman"/>
                <a:ea typeface="Times New Roman"/>
                <a:cs typeface="Times New Roman"/>
                <a:sym typeface="Times New Roman"/>
              </a:rPr>
              <a:t>Text</a:t>
            </a:r>
            <a:endParaRPr sz="1400" b="0" i="0" u="none" strike="noStrike" cap="none">
              <a:solidFill>
                <a:srgbClr val="000000"/>
              </a:solidFill>
              <a:latin typeface="Arial"/>
              <a:ea typeface="Arial"/>
              <a:cs typeface="Arial"/>
              <a:sym typeface="Arial"/>
            </a:endParaRPr>
          </a:p>
          <a:p>
            <a:pPr marL="504825" marR="0" lvl="0" indent="-504825" algn="just" rtl="0">
              <a:lnSpc>
                <a:spcPct val="100000"/>
              </a:lnSpc>
              <a:spcBef>
                <a:spcPts val="0"/>
              </a:spcBef>
              <a:spcAft>
                <a:spcPts val="0"/>
              </a:spcAft>
              <a:buClr>
                <a:srgbClr val="000000"/>
              </a:buClr>
              <a:buSzPts val="1800"/>
              <a:buFont typeface="Times New Roman"/>
              <a:buAutoNum type="arabicPeriod"/>
            </a:pPr>
            <a:r>
              <a:rPr lang="en-US" sz="1800" b="1" i="1" u="none" strike="noStrike" cap="none">
                <a:solidFill>
                  <a:srgbClr val="000000"/>
                </a:solidFill>
                <a:latin typeface="Times New Roman"/>
                <a:ea typeface="Times New Roman"/>
                <a:cs typeface="Times New Roman"/>
                <a:sym typeface="Times New Roman"/>
              </a:rPr>
              <a:t>Numbers</a:t>
            </a:r>
            <a:endParaRPr sz="1400" b="0" i="0" u="none" strike="noStrike" cap="none">
              <a:solidFill>
                <a:srgbClr val="000000"/>
              </a:solidFill>
              <a:latin typeface="Arial"/>
              <a:ea typeface="Arial"/>
              <a:cs typeface="Arial"/>
              <a:sym typeface="Arial"/>
            </a:endParaRPr>
          </a:p>
          <a:p>
            <a:pPr marL="504825" marR="0" lvl="0" indent="-504825" algn="just" rtl="0">
              <a:lnSpc>
                <a:spcPct val="100000"/>
              </a:lnSpc>
              <a:spcBef>
                <a:spcPts val="0"/>
              </a:spcBef>
              <a:spcAft>
                <a:spcPts val="0"/>
              </a:spcAft>
              <a:buClr>
                <a:srgbClr val="000000"/>
              </a:buClr>
              <a:buSzPts val="1800"/>
              <a:buFont typeface="Times New Roman"/>
              <a:buAutoNum type="arabicPeriod"/>
            </a:pPr>
            <a:r>
              <a:rPr lang="en-US" sz="1800" b="1" i="1" u="none" strike="noStrike" cap="none">
                <a:solidFill>
                  <a:srgbClr val="000000"/>
                </a:solidFill>
                <a:latin typeface="Times New Roman"/>
                <a:ea typeface="Times New Roman"/>
                <a:cs typeface="Times New Roman"/>
                <a:sym typeface="Times New Roman"/>
              </a:rPr>
              <a:t>Images</a:t>
            </a:r>
            <a:endParaRPr sz="1400" b="0" i="0" u="none" strike="noStrike" cap="none">
              <a:solidFill>
                <a:srgbClr val="000000"/>
              </a:solidFill>
              <a:latin typeface="Arial"/>
              <a:ea typeface="Arial"/>
              <a:cs typeface="Arial"/>
              <a:sym typeface="Arial"/>
            </a:endParaRPr>
          </a:p>
          <a:p>
            <a:pPr marL="504825" marR="0" lvl="0" indent="-504825" algn="just" rtl="0">
              <a:lnSpc>
                <a:spcPct val="100000"/>
              </a:lnSpc>
              <a:spcBef>
                <a:spcPts val="0"/>
              </a:spcBef>
              <a:spcAft>
                <a:spcPts val="0"/>
              </a:spcAft>
              <a:buClr>
                <a:srgbClr val="000000"/>
              </a:buClr>
              <a:buSzPts val="1800"/>
              <a:buFont typeface="Times New Roman"/>
              <a:buAutoNum type="arabicPeriod"/>
            </a:pPr>
            <a:r>
              <a:rPr lang="en-US" sz="1800" b="1" i="1" u="none" strike="noStrike" cap="none">
                <a:solidFill>
                  <a:srgbClr val="000000"/>
                </a:solidFill>
                <a:latin typeface="Times New Roman"/>
                <a:ea typeface="Times New Roman"/>
                <a:cs typeface="Times New Roman"/>
                <a:sym typeface="Times New Roman"/>
              </a:rPr>
              <a:t>Audio</a:t>
            </a:r>
            <a:endParaRPr sz="1400" b="0" i="0" u="none" strike="noStrike" cap="none">
              <a:solidFill>
                <a:srgbClr val="000000"/>
              </a:solidFill>
              <a:latin typeface="Arial"/>
              <a:ea typeface="Arial"/>
              <a:cs typeface="Arial"/>
              <a:sym typeface="Arial"/>
            </a:endParaRPr>
          </a:p>
          <a:p>
            <a:pPr marL="504825" marR="0" lvl="0" indent="-504825" algn="just" rtl="0">
              <a:lnSpc>
                <a:spcPct val="100000"/>
              </a:lnSpc>
              <a:spcBef>
                <a:spcPts val="0"/>
              </a:spcBef>
              <a:spcAft>
                <a:spcPts val="0"/>
              </a:spcAft>
              <a:buClr>
                <a:srgbClr val="000000"/>
              </a:buClr>
              <a:buSzPts val="1800"/>
              <a:buFont typeface="Times New Roman"/>
              <a:buAutoNum type="arabicPeriod"/>
            </a:pPr>
            <a:r>
              <a:rPr lang="en-US" sz="1800" b="1" i="1" u="none" strike="noStrike" cap="none">
                <a:solidFill>
                  <a:srgbClr val="000000"/>
                </a:solidFill>
                <a:latin typeface="Times New Roman"/>
                <a:ea typeface="Times New Roman"/>
                <a:cs typeface="Times New Roman"/>
                <a:sym typeface="Times New Roman"/>
              </a:rPr>
              <a:t>Video</a:t>
            </a:r>
            <a:endParaRPr sz="1400" b="0" i="0" u="none" strike="noStrike" cap="none">
              <a:solidFill>
                <a:srgbClr val="000000"/>
              </a:solidFill>
              <a:latin typeface="Arial"/>
              <a:ea typeface="Arial"/>
              <a:cs typeface="Arial"/>
              <a:sym typeface="Arial"/>
            </a:endParaRPr>
          </a:p>
        </p:txBody>
      </p:sp>
      <p:pic>
        <p:nvPicPr>
          <p:cNvPr id="105" name="Google Shape;105;p16"/>
          <p:cNvPicPr preferRelativeResize="0"/>
          <p:nvPr/>
        </p:nvPicPr>
        <p:blipFill rotWithShape="1">
          <a:blip r:embed="rId3">
            <a:alphaModFix/>
          </a:blip>
          <a:srcRect/>
          <a:stretch/>
        </p:blipFill>
        <p:spPr>
          <a:xfrm>
            <a:off x="3352800" y="3276600"/>
            <a:ext cx="5334000" cy="2911475"/>
          </a:xfrm>
          <a:prstGeom prst="rect">
            <a:avLst/>
          </a:prstGeom>
          <a:noFill/>
          <a:ln>
            <a:noFill/>
          </a:ln>
        </p:spPr>
      </p:pic>
      <p:sp>
        <p:nvSpPr>
          <p:cNvPr id="106" name="Google Shape;106;p16"/>
          <p:cNvSpPr txBox="1"/>
          <p:nvPr/>
        </p:nvSpPr>
        <p:spPr>
          <a:xfrm>
            <a:off x="314325" y="3276600"/>
            <a:ext cx="2076450" cy="2654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1" i="1" u="none" strike="noStrike" cap="none">
                <a:solidFill>
                  <a:srgbClr val="000000"/>
                </a:solidFill>
                <a:latin typeface="Times New Roman"/>
                <a:ea typeface="Times New Roman"/>
                <a:cs typeface="Times New Roman"/>
                <a:sym typeface="Times New Roman"/>
              </a:rPr>
              <a:t>Data flow </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400"/>
              <a:buFont typeface="Noto Sans Symbols"/>
              <a:buChar char="▪"/>
            </a:pPr>
            <a:r>
              <a:rPr lang="en-US" sz="2400" b="1" i="1" u="none" strike="noStrike" cap="none">
                <a:solidFill>
                  <a:srgbClr val="000000"/>
                </a:solidFill>
                <a:latin typeface="Times New Roman"/>
                <a:ea typeface="Times New Roman"/>
                <a:cs typeface="Times New Roman"/>
                <a:sym typeface="Times New Roman"/>
              </a:rPr>
              <a:t>   Simplex</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400"/>
              <a:buFont typeface="Noto Sans Symbols"/>
              <a:buChar char="▪"/>
            </a:pPr>
            <a:r>
              <a:rPr lang="en-US" sz="2400" b="1" i="1" u="none" strike="noStrike" cap="none">
                <a:solidFill>
                  <a:srgbClr val="000000"/>
                </a:solidFill>
                <a:latin typeface="Times New Roman"/>
                <a:ea typeface="Times New Roman"/>
                <a:cs typeface="Times New Roman"/>
                <a:sym typeface="Times New Roman"/>
              </a:rPr>
              <a:t>   Half-duplex</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400"/>
              <a:buFont typeface="Noto Sans Symbols"/>
              <a:buChar char="▪"/>
            </a:pPr>
            <a:r>
              <a:rPr lang="en-US" sz="2400" b="1" i="1" u="none" strike="noStrike" cap="none">
                <a:solidFill>
                  <a:srgbClr val="000000"/>
                </a:solidFill>
                <a:latin typeface="Times New Roman"/>
                <a:ea typeface="Times New Roman"/>
                <a:cs typeface="Times New Roman"/>
                <a:sym typeface="Times New Roman"/>
              </a:rPr>
              <a:t>   Full-duplex</a:t>
            </a:r>
            <a:endParaRPr sz="1400" b="0" i="0" u="none" strike="noStrike" cap="none">
              <a:solidFill>
                <a:srgbClr val="000000"/>
              </a:solidFill>
              <a:latin typeface="Arial"/>
              <a:ea typeface="Arial"/>
              <a:cs typeface="Arial"/>
              <a:sym typeface="Arial"/>
            </a:endParaRPr>
          </a:p>
        </p:txBody>
      </p:sp>
      <p:cxnSp>
        <p:nvCxnSpPr>
          <p:cNvPr id="107" name="Google Shape;107;p16"/>
          <p:cNvCxnSpPr/>
          <p:nvPr/>
        </p:nvCxnSpPr>
        <p:spPr>
          <a:xfrm>
            <a:off x="228600" y="26670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108" name="Google Shape;108;p16"/>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9"/>
        <p:cNvGrpSpPr/>
        <p:nvPr/>
      </p:nvGrpSpPr>
      <p:grpSpPr>
        <a:xfrm>
          <a:off x="0" y="0"/>
          <a:ext cx="0" cy="0"/>
          <a:chOff x="0" y="0"/>
          <a:chExt cx="0" cy="0"/>
        </a:xfrm>
      </p:grpSpPr>
      <p:cxnSp>
        <p:nvCxnSpPr>
          <p:cNvPr id="470" name="Google Shape;470;p52"/>
          <p:cNvCxnSpPr/>
          <p:nvPr/>
        </p:nvCxnSpPr>
        <p:spPr>
          <a:xfrm>
            <a:off x="152400" y="2286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471" name="Google Shape;471;p52"/>
          <p:cNvCxnSpPr/>
          <p:nvPr/>
        </p:nvCxnSpPr>
        <p:spPr>
          <a:xfrm>
            <a:off x="152400" y="10668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472" name="Google Shape;472;p52"/>
          <p:cNvSpPr txBox="1"/>
          <p:nvPr/>
        </p:nvSpPr>
        <p:spPr>
          <a:xfrm>
            <a:off x="663575" y="503237"/>
            <a:ext cx="7716837" cy="5476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333399"/>
              </a:buClr>
              <a:buSzPts val="2800"/>
              <a:buFont typeface="Arial"/>
              <a:buNone/>
            </a:pPr>
            <a:r>
              <a:rPr lang="en-US" sz="2800" b="1" i="0" u="none" strike="noStrike" cap="none">
                <a:solidFill>
                  <a:srgbClr val="333399"/>
                </a:solidFill>
                <a:latin typeface="Arial"/>
                <a:ea typeface="Arial"/>
                <a:cs typeface="Arial"/>
                <a:sym typeface="Arial"/>
              </a:rPr>
              <a:t>PEER – TO – PEER PROCESS</a:t>
            </a:r>
            <a:endParaRPr sz="1400" b="0" i="0" u="none" strike="noStrike" cap="none">
              <a:solidFill>
                <a:srgbClr val="000000"/>
              </a:solidFill>
              <a:latin typeface="Arial"/>
              <a:ea typeface="Arial"/>
              <a:cs typeface="Arial"/>
              <a:sym typeface="Arial"/>
            </a:endParaRPr>
          </a:p>
        </p:txBody>
      </p:sp>
      <p:sp>
        <p:nvSpPr>
          <p:cNvPr id="473" name="Google Shape;473;p52"/>
          <p:cNvSpPr txBox="1"/>
          <p:nvPr/>
        </p:nvSpPr>
        <p:spPr>
          <a:xfrm>
            <a:off x="466725" y="1255691"/>
            <a:ext cx="8259600" cy="4313700"/>
          </a:xfrm>
          <a:prstGeom prst="rect">
            <a:avLst/>
          </a:prstGeom>
          <a:noFill/>
          <a:ln>
            <a:noFill/>
          </a:ln>
        </p:spPr>
        <p:txBody>
          <a:bodyPr spcFirstLastPara="1" wrap="square" lIns="90000" tIns="46800" rIns="90000" bIns="46800" anchor="t" anchorCtr="0">
            <a:noAutofit/>
          </a:bodyPr>
          <a:lstStyle/>
          <a:p>
            <a:pPr marL="333375" marR="0" lvl="0" indent="-327025" algn="l" rtl="0">
              <a:lnSpc>
                <a:spcPct val="100000"/>
              </a:lnSpc>
              <a:spcBef>
                <a:spcPts val="0"/>
              </a:spcBef>
              <a:spcAft>
                <a:spcPts val="0"/>
              </a:spcAft>
              <a:buClr>
                <a:srgbClr val="3333CC"/>
              </a:buClr>
              <a:buSzPts val="1340"/>
              <a:buFont typeface="Noto Sans Symbols"/>
              <a:buChar char="■"/>
            </a:pPr>
            <a:r>
              <a:rPr lang="en-US" sz="2300" b="0" i="0" u="none" strike="noStrike" cap="none">
                <a:solidFill>
                  <a:srgbClr val="000000"/>
                </a:solidFill>
                <a:latin typeface="Arial"/>
                <a:ea typeface="Arial"/>
                <a:cs typeface="Arial"/>
                <a:sym typeface="Arial"/>
              </a:rPr>
              <a:t>The passing of the data and network information down through the layers of the sending device and backup through the layers of the receiving device is made possible by </a:t>
            </a:r>
            <a:r>
              <a:rPr lang="en-US" sz="2300" b="0" i="1" u="sng" strike="noStrike" cap="none">
                <a:solidFill>
                  <a:srgbClr val="FF0000"/>
                </a:solidFill>
                <a:latin typeface="Arial"/>
                <a:ea typeface="Arial"/>
                <a:cs typeface="Arial"/>
                <a:sym typeface="Arial"/>
              </a:rPr>
              <a:t>interface</a:t>
            </a:r>
            <a:r>
              <a:rPr lang="en-US" sz="2300" b="0" i="1" u="sng" strike="noStrike" cap="none">
                <a:solidFill>
                  <a:srgbClr val="000000"/>
                </a:solidFill>
                <a:latin typeface="Arial"/>
                <a:ea typeface="Arial"/>
                <a:cs typeface="Arial"/>
                <a:sym typeface="Arial"/>
              </a:rPr>
              <a:t> </a:t>
            </a:r>
            <a:r>
              <a:rPr lang="en-US" sz="2300" b="0" i="0" u="none" strike="noStrike" cap="none">
                <a:solidFill>
                  <a:srgbClr val="000000"/>
                </a:solidFill>
                <a:latin typeface="Arial"/>
                <a:ea typeface="Arial"/>
                <a:cs typeface="Arial"/>
                <a:sym typeface="Arial"/>
              </a:rPr>
              <a:t>between each pair of adjacent layers</a:t>
            </a:r>
            <a:endParaRPr sz="1300" b="0" i="0" u="none" strike="noStrike" cap="none">
              <a:solidFill>
                <a:srgbClr val="000000"/>
              </a:solidFill>
              <a:latin typeface="Arial"/>
              <a:ea typeface="Arial"/>
              <a:cs typeface="Arial"/>
              <a:sym typeface="Arial"/>
            </a:endParaRPr>
          </a:p>
          <a:p>
            <a:pPr marL="333375" marR="0" lvl="0" indent="-327025" algn="l" rtl="0">
              <a:lnSpc>
                <a:spcPct val="100000"/>
              </a:lnSpc>
              <a:spcBef>
                <a:spcPts val="1300"/>
              </a:spcBef>
              <a:spcAft>
                <a:spcPts val="0"/>
              </a:spcAft>
              <a:buClr>
                <a:srgbClr val="3333CC"/>
              </a:buClr>
              <a:buSzPts val="1340"/>
              <a:buFont typeface="Noto Sans Symbols"/>
              <a:buChar char="■"/>
            </a:pPr>
            <a:r>
              <a:rPr lang="en-US" sz="2300" b="0" i="0" u="none" strike="noStrike" cap="none">
                <a:solidFill>
                  <a:srgbClr val="000000"/>
                </a:solidFill>
                <a:latin typeface="Arial"/>
                <a:ea typeface="Arial"/>
                <a:cs typeface="Arial"/>
                <a:sym typeface="Arial"/>
              </a:rPr>
              <a:t>Interface defines what information and services a layer must provide for the layer above it.</a:t>
            </a:r>
            <a:endParaRPr sz="1300" b="0" i="0" u="none" strike="noStrike" cap="none">
              <a:solidFill>
                <a:srgbClr val="000000"/>
              </a:solidFill>
              <a:latin typeface="Arial"/>
              <a:ea typeface="Arial"/>
              <a:cs typeface="Arial"/>
              <a:sym typeface="Arial"/>
            </a:endParaRPr>
          </a:p>
        </p:txBody>
      </p:sp>
      <p:sp>
        <p:nvSpPr>
          <p:cNvPr id="474" name="Google Shape;474;p52"/>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40</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9"/>
        <p:cNvGrpSpPr/>
        <p:nvPr/>
      </p:nvGrpSpPr>
      <p:grpSpPr>
        <a:xfrm>
          <a:off x="0" y="0"/>
          <a:ext cx="0" cy="0"/>
          <a:chOff x="0" y="0"/>
          <a:chExt cx="0" cy="0"/>
        </a:xfrm>
      </p:grpSpPr>
      <p:cxnSp>
        <p:nvCxnSpPr>
          <p:cNvPr id="480" name="Google Shape;480;p53"/>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481" name="Google Shape;481;p53"/>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482" name="Google Shape;482;p53"/>
          <p:cNvSpPr txBox="1"/>
          <p:nvPr/>
        </p:nvSpPr>
        <p:spPr>
          <a:xfrm>
            <a:off x="327025" y="381000"/>
            <a:ext cx="597535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The interaction between layers in the OSI model</a:t>
            </a:r>
            <a:endParaRPr sz="1400" b="0" i="0" u="none" strike="noStrike" cap="none">
              <a:solidFill>
                <a:srgbClr val="000000"/>
              </a:solidFill>
              <a:latin typeface="Arial"/>
              <a:ea typeface="Arial"/>
              <a:cs typeface="Arial"/>
              <a:sym typeface="Arial"/>
            </a:endParaRPr>
          </a:p>
        </p:txBody>
      </p:sp>
      <p:pic>
        <p:nvPicPr>
          <p:cNvPr id="483" name="Google Shape;483;p53"/>
          <p:cNvPicPr preferRelativeResize="0"/>
          <p:nvPr/>
        </p:nvPicPr>
        <p:blipFill rotWithShape="1">
          <a:blip r:embed="rId3">
            <a:alphaModFix/>
          </a:blip>
          <a:srcRect/>
          <a:stretch/>
        </p:blipFill>
        <p:spPr>
          <a:xfrm>
            <a:off x="882650" y="1163637"/>
            <a:ext cx="6965950" cy="5160962"/>
          </a:xfrm>
          <a:prstGeom prst="rect">
            <a:avLst/>
          </a:prstGeom>
          <a:noFill/>
          <a:ln>
            <a:noFill/>
          </a:ln>
        </p:spPr>
      </p:pic>
      <p:sp>
        <p:nvSpPr>
          <p:cNvPr id="484" name="Google Shape;484;p53"/>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9"/>
        <p:cNvGrpSpPr/>
        <p:nvPr/>
      </p:nvGrpSpPr>
      <p:grpSpPr>
        <a:xfrm>
          <a:off x="0" y="0"/>
          <a:ext cx="0" cy="0"/>
          <a:chOff x="0" y="0"/>
          <a:chExt cx="0" cy="0"/>
        </a:xfrm>
      </p:grpSpPr>
      <p:cxnSp>
        <p:nvCxnSpPr>
          <p:cNvPr id="490" name="Google Shape;490;p54"/>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491" name="Google Shape;491;p54"/>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492" name="Google Shape;492;p54"/>
          <p:cNvSpPr txBox="1"/>
          <p:nvPr/>
        </p:nvSpPr>
        <p:spPr>
          <a:xfrm>
            <a:off x="323850" y="381000"/>
            <a:ext cx="429260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An exchange using the OSI model</a:t>
            </a:r>
            <a:endParaRPr sz="1400" b="0" i="0" u="none" strike="noStrike" cap="none">
              <a:solidFill>
                <a:srgbClr val="000000"/>
              </a:solidFill>
              <a:latin typeface="Arial"/>
              <a:ea typeface="Arial"/>
              <a:cs typeface="Arial"/>
              <a:sym typeface="Arial"/>
            </a:endParaRPr>
          </a:p>
        </p:txBody>
      </p:sp>
      <p:pic>
        <p:nvPicPr>
          <p:cNvPr id="493" name="Google Shape;493;p54"/>
          <p:cNvPicPr preferRelativeResize="0"/>
          <p:nvPr/>
        </p:nvPicPr>
        <p:blipFill rotWithShape="1">
          <a:blip r:embed="rId3">
            <a:alphaModFix/>
          </a:blip>
          <a:srcRect/>
          <a:stretch/>
        </p:blipFill>
        <p:spPr>
          <a:xfrm>
            <a:off x="554037" y="1200150"/>
            <a:ext cx="7523162" cy="4819650"/>
          </a:xfrm>
          <a:prstGeom prst="rect">
            <a:avLst/>
          </a:prstGeom>
          <a:noFill/>
          <a:ln>
            <a:noFill/>
          </a:ln>
        </p:spPr>
      </p:pic>
      <p:sp>
        <p:nvSpPr>
          <p:cNvPr id="494" name="Google Shape;494;p54"/>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
        <p:cNvGrpSpPr/>
        <p:nvPr/>
      </p:nvGrpSpPr>
      <p:grpSpPr>
        <a:xfrm>
          <a:off x="0" y="0"/>
          <a:ext cx="0" cy="0"/>
          <a:chOff x="0" y="0"/>
          <a:chExt cx="0" cy="0"/>
        </a:xfrm>
      </p:grpSpPr>
      <p:sp>
        <p:nvSpPr>
          <p:cNvPr id="500" name="Google Shape;500;p55"/>
          <p:cNvSpPr/>
          <p:nvPr/>
        </p:nvSpPr>
        <p:spPr>
          <a:xfrm>
            <a:off x="0" y="0"/>
            <a:ext cx="9144000" cy="83820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501" name="Google Shape;501;p55"/>
          <p:cNvSpPr txBox="1"/>
          <p:nvPr/>
        </p:nvSpPr>
        <p:spPr>
          <a:xfrm>
            <a:off x="231775" y="76200"/>
            <a:ext cx="5791200"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LAYERS IN THE OSI MODEL</a:t>
            </a:r>
            <a:endParaRPr sz="1400" b="0" i="0" u="none" strike="noStrike" cap="none">
              <a:solidFill>
                <a:srgbClr val="000000"/>
              </a:solidFill>
              <a:latin typeface="Arial"/>
              <a:ea typeface="Arial"/>
              <a:cs typeface="Arial"/>
              <a:sym typeface="Arial"/>
            </a:endParaRPr>
          </a:p>
        </p:txBody>
      </p:sp>
      <p:sp>
        <p:nvSpPr>
          <p:cNvPr id="502" name="Google Shape;502;p55"/>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503" name="Google Shape;503;p55"/>
          <p:cNvSpPr txBox="1"/>
          <p:nvPr/>
        </p:nvSpPr>
        <p:spPr>
          <a:xfrm>
            <a:off x="1066800" y="1619250"/>
            <a:ext cx="5715000" cy="3933825"/>
          </a:xfrm>
          <a:prstGeom prst="rect">
            <a:avLst/>
          </a:prstGeom>
          <a:noFill/>
          <a:ln>
            <a:noFill/>
          </a:ln>
        </p:spPr>
        <p:txBody>
          <a:bodyPr spcFirstLastPara="1" wrap="square" lIns="90000" tIns="46800" rIns="90000" bIns="46800" anchor="t" anchorCtr="0">
            <a:spAutoFit/>
          </a:bodyPr>
          <a:lstStyle/>
          <a:p>
            <a:pPr marL="457200" marR="0" lvl="0" indent="-457200" algn="l" rtl="0">
              <a:lnSpc>
                <a:spcPct val="150000"/>
              </a:lnSpc>
              <a:spcBef>
                <a:spcPts val="0"/>
              </a:spcBef>
              <a:spcAft>
                <a:spcPts val="0"/>
              </a:spcAft>
              <a:buClr>
                <a:srgbClr val="000000"/>
              </a:buClr>
              <a:buSzPts val="2808"/>
              <a:buFont typeface="Times New Roman"/>
              <a:buAutoNum type="arabicPeriod"/>
            </a:pPr>
            <a:r>
              <a:rPr lang="en-US" sz="2400" b="1" i="0" u="none" strike="noStrike" cap="none">
                <a:solidFill>
                  <a:srgbClr val="0033CC"/>
                </a:solidFill>
                <a:latin typeface="Arial"/>
                <a:ea typeface="Arial"/>
                <a:cs typeface="Arial"/>
                <a:sym typeface="Arial"/>
              </a:rPr>
              <a:t>Physical Layer</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2808"/>
              <a:buFont typeface="Times New Roman"/>
              <a:buAutoNum type="arabicPeriod"/>
            </a:pPr>
            <a:r>
              <a:rPr lang="en-US" sz="2400" b="1" i="0" u="none" strike="noStrike" cap="none">
                <a:solidFill>
                  <a:srgbClr val="0033CC"/>
                </a:solidFill>
                <a:latin typeface="Arial"/>
                <a:ea typeface="Arial"/>
                <a:cs typeface="Arial"/>
                <a:sym typeface="Arial"/>
              </a:rPr>
              <a:t>Data Link Layer</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2808"/>
              <a:buFont typeface="Times New Roman"/>
              <a:buAutoNum type="arabicPeriod"/>
            </a:pPr>
            <a:r>
              <a:rPr lang="en-US" sz="2400" b="1" i="0" u="none" strike="noStrike" cap="none">
                <a:solidFill>
                  <a:srgbClr val="0033CC"/>
                </a:solidFill>
                <a:latin typeface="Arial"/>
                <a:ea typeface="Arial"/>
                <a:cs typeface="Arial"/>
                <a:sym typeface="Arial"/>
              </a:rPr>
              <a:t>Network Layer</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2808"/>
              <a:buFont typeface="Times New Roman"/>
              <a:buAutoNum type="arabicPeriod"/>
            </a:pPr>
            <a:r>
              <a:rPr lang="en-US" sz="2400" b="1" i="0" u="none" strike="noStrike" cap="none">
                <a:solidFill>
                  <a:srgbClr val="0033CC"/>
                </a:solidFill>
                <a:latin typeface="Arial"/>
                <a:ea typeface="Arial"/>
                <a:cs typeface="Arial"/>
                <a:sym typeface="Arial"/>
              </a:rPr>
              <a:t>Transport Layer</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2808"/>
              <a:buFont typeface="Times New Roman"/>
              <a:buAutoNum type="arabicPeriod"/>
            </a:pPr>
            <a:r>
              <a:rPr lang="en-US" sz="2400" b="1" i="0" u="none" strike="noStrike" cap="none">
                <a:solidFill>
                  <a:srgbClr val="0033CC"/>
                </a:solidFill>
                <a:latin typeface="Arial"/>
                <a:ea typeface="Arial"/>
                <a:cs typeface="Arial"/>
                <a:sym typeface="Arial"/>
              </a:rPr>
              <a:t>Session Layer</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2808"/>
              <a:buFont typeface="Times New Roman"/>
              <a:buAutoNum type="arabicPeriod"/>
            </a:pPr>
            <a:r>
              <a:rPr lang="en-US" sz="2400" b="1" i="0" u="none" strike="noStrike" cap="none">
                <a:solidFill>
                  <a:srgbClr val="0033CC"/>
                </a:solidFill>
                <a:latin typeface="Arial"/>
                <a:ea typeface="Arial"/>
                <a:cs typeface="Arial"/>
                <a:sym typeface="Arial"/>
              </a:rPr>
              <a:t>Presentation Layer</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2808"/>
              <a:buFont typeface="Times New Roman"/>
              <a:buAutoNum type="arabicPeriod"/>
            </a:pPr>
            <a:r>
              <a:rPr lang="en-US" sz="2400" b="1" i="0" u="none" strike="noStrike" cap="none">
                <a:solidFill>
                  <a:srgbClr val="0033CC"/>
                </a:solidFill>
                <a:latin typeface="Arial"/>
                <a:ea typeface="Arial"/>
                <a:cs typeface="Arial"/>
                <a:sym typeface="Arial"/>
              </a:rPr>
              <a:t>Application Layer</a:t>
            </a:r>
            <a:endParaRPr sz="1400" b="0" i="0" u="none" strike="noStrike" cap="none">
              <a:solidFill>
                <a:srgbClr val="000000"/>
              </a:solidFill>
              <a:latin typeface="Arial"/>
              <a:ea typeface="Arial"/>
              <a:cs typeface="Arial"/>
              <a:sym typeface="Arial"/>
            </a:endParaRPr>
          </a:p>
        </p:txBody>
      </p:sp>
      <p:sp>
        <p:nvSpPr>
          <p:cNvPr id="504" name="Google Shape;504;p55"/>
          <p:cNvSpPr txBox="1"/>
          <p:nvPr/>
        </p:nvSpPr>
        <p:spPr>
          <a:xfrm>
            <a:off x="625475" y="1143000"/>
            <a:ext cx="5772150" cy="520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FF0000"/>
              </a:buClr>
              <a:buSzPts val="2800"/>
              <a:buFont typeface="Arial"/>
              <a:buNone/>
            </a:pPr>
            <a:r>
              <a:rPr lang="en-US" sz="2800" b="1" i="1" u="sng" strike="noStrike" cap="none">
                <a:solidFill>
                  <a:srgbClr val="FF0000"/>
                </a:solidFill>
                <a:latin typeface="Arial"/>
                <a:ea typeface="Arial"/>
                <a:cs typeface="Arial"/>
                <a:sym typeface="Arial"/>
              </a:rPr>
              <a:t>Topics discussed in this section:</a:t>
            </a:r>
            <a:endParaRPr sz="1400" b="0" i="0" u="none" strike="noStrike" cap="none">
              <a:solidFill>
                <a:srgbClr val="000000"/>
              </a:solidFill>
              <a:latin typeface="Arial"/>
              <a:ea typeface="Arial"/>
              <a:cs typeface="Arial"/>
              <a:sym typeface="Arial"/>
            </a:endParaRPr>
          </a:p>
        </p:txBody>
      </p:sp>
      <p:sp>
        <p:nvSpPr>
          <p:cNvPr id="505" name="Google Shape;505;p55"/>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0"/>
        <p:cNvGrpSpPr/>
        <p:nvPr/>
      </p:nvGrpSpPr>
      <p:grpSpPr>
        <a:xfrm>
          <a:off x="0" y="0"/>
          <a:ext cx="0" cy="0"/>
          <a:chOff x="0" y="0"/>
          <a:chExt cx="0" cy="0"/>
        </a:xfrm>
      </p:grpSpPr>
      <p:sp>
        <p:nvSpPr>
          <p:cNvPr id="511" name="Google Shape;511;p56"/>
          <p:cNvSpPr/>
          <p:nvPr/>
        </p:nvSpPr>
        <p:spPr>
          <a:xfrm>
            <a:off x="458787" y="8382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512" name="Google Shape;512;p56"/>
          <p:cNvSpPr txBox="1"/>
          <p:nvPr/>
        </p:nvSpPr>
        <p:spPr>
          <a:xfrm>
            <a:off x="457200" y="1066800"/>
            <a:ext cx="8077200" cy="8255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The physical layer is responsible for movements of</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individual bits from one hop (node) to the next.</a:t>
            </a:r>
            <a:endParaRPr sz="1400" b="0" i="0" u="none" strike="noStrike" cap="none">
              <a:solidFill>
                <a:srgbClr val="000000"/>
              </a:solidFill>
              <a:latin typeface="Arial"/>
              <a:ea typeface="Arial"/>
              <a:cs typeface="Arial"/>
              <a:sym typeface="Arial"/>
            </a:endParaRPr>
          </a:p>
        </p:txBody>
      </p:sp>
      <p:sp>
        <p:nvSpPr>
          <p:cNvPr id="513" name="Google Shape;513;p56"/>
          <p:cNvSpPr txBox="1"/>
          <p:nvPr/>
        </p:nvSpPr>
        <p:spPr>
          <a:xfrm>
            <a:off x="457200" y="2133600"/>
            <a:ext cx="8259900" cy="4038300"/>
          </a:xfrm>
          <a:prstGeom prst="rect">
            <a:avLst/>
          </a:prstGeom>
          <a:noFill/>
          <a:ln>
            <a:noFill/>
          </a:ln>
        </p:spPr>
        <p:txBody>
          <a:bodyPr spcFirstLastPara="1" wrap="square" lIns="90000" tIns="46800" rIns="90000" bIns="46800" anchor="t" anchorCtr="0">
            <a:noAutofit/>
          </a:bodyPr>
          <a:lstStyle/>
          <a:p>
            <a:pPr marL="333375" marR="0" lvl="0" indent="-333375" algn="l" rtl="0">
              <a:lnSpc>
                <a:spcPct val="150000"/>
              </a:lnSpc>
              <a:spcBef>
                <a:spcPts val="0"/>
              </a:spcBef>
              <a:spcAft>
                <a:spcPts val="0"/>
              </a:spcAft>
              <a:buClr>
                <a:srgbClr val="3333CC"/>
              </a:buClr>
              <a:buSzPts val="1680"/>
              <a:buFont typeface="Noto Sans Symbols"/>
              <a:buChar char="■"/>
            </a:pPr>
            <a:r>
              <a:rPr lang="en-US" sz="2800" b="1" i="0" u="none" strike="noStrike" cap="none">
                <a:solidFill>
                  <a:srgbClr val="000000"/>
                </a:solidFill>
                <a:latin typeface="Arial"/>
                <a:ea typeface="Arial"/>
                <a:cs typeface="Arial"/>
                <a:sym typeface="Arial"/>
              </a:rPr>
              <a:t>Function</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Physical characteristics of interfaces and media</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Representation of bits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Data rate</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Synchronization of bits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Line configuration (point-to-point or multipoint)</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Physical topology (mesh, star, ring or bus)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Transmission mode ( simplex, half-duplex or duplex)</a:t>
            </a:r>
            <a:endParaRPr sz="1400" b="0" i="0" u="none" strike="noStrike" cap="none">
              <a:solidFill>
                <a:srgbClr val="000000"/>
              </a:solidFill>
              <a:latin typeface="Arial"/>
              <a:ea typeface="Arial"/>
              <a:cs typeface="Arial"/>
              <a:sym typeface="Arial"/>
            </a:endParaRPr>
          </a:p>
        </p:txBody>
      </p:sp>
      <p:sp>
        <p:nvSpPr>
          <p:cNvPr id="514" name="Google Shape;514;p56"/>
          <p:cNvSpPr txBox="1"/>
          <p:nvPr/>
        </p:nvSpPr>
        <p:spPr>
          <a:xfrm>
            <a:off x="533400" y="-138112"/>
            <a:ext cx="3582987" cy="917575"/>
          </a:xfrm>
          <a:prstGeom prst="rect">
            <a:avLst/>
          </a:prstGeom>
          <a:noFill/>
          <a:ln>
            <a:noFill/>
          </a:ln>
        </p:spPr>
        <p:txBody>
          <a:bodyPr spcFirstLastPara="1" wrap="square" lIns="90000" tIns="46800" rIns="90000" bIns="46800" anchor="t" anchorCtr="0">
            <a:spAutoFit/>
          </a:bodyPr>
          <a:lstStyle/>
          <a:p>
            <a:pPr marL="457200" marR="0" lvl="0" indent="-447675" algn="l" rtl="0">
              <a:lnSpc>
                <a:spcPct val="150000"/>
              </a:lnSpc>
              <a:spcBef>
                <a:spcPts val="0"/>
              </a:spcBef>
              <a:spcAft>
                <a:spcPts val="0"/>
              </a:spcAft>
              <a:buClr>
                <a:srgbClr val="0033CC"/>
              </a:buClr>
              <a:buSzPts val="3600"/>
              <a:buFont typeface="Arial"/>
              <a:buNone/>
            </a:pPr>
            <a:r>
              <a:rPr lang="en-US" sz="3600" b="1" i="0" u="none" strike="noStrike" cap="none">
                <a:solidFill>
                  <a:srgbClr val="0033CC"/>
                </a:solidFill>
                <a:latin typeface="Arial"/>
                <a:ea typeface="Arial"/>
                <a:cs typeface="Arial"/>
                <a:sym typeface="Arial"/>
              </a:rPr>
              <a:t>Physical Layer</a:t>
            </a:r>
            <a:endParaRPr sz="1400" b="0" i="0" u="none" strike="noStrike" cap="none">
              <a:solidFill>
                <a:srgbClr val="000000"/>
              </a:solidFill>
              <a:latin typeface="Arial"/>
              <a:ea typeface="Arial"/>
              <a:cs typeface="Arial"/>
              <a:sym typeface="Arial"/>
            </a:endParaRPr>
          </a:p>
        </p:txBody>
      </p:sp>
      <p:sp>
        <p:nvSpPr>
          <p:cNvPr id="515" name="Google Shape;515;p56"/>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0"/>
        <p:cNvGrpSpPr/>
        <p:nvPr/>
      </p:nvGrpSpPr>
      <p:grpSpPr>
        <a:xfrm>
          <a:off x="0" y="0"/>
          <a:ext cx="0" cy="0"/>
          <a:chOff x="0" y="0"/>
          <a:chExt cx="0" cy="0"/>
        </a:xfrm>
      </p:grpSpPr>
      <p:cxnSp>
        <p:nvCxnSpPr>
          <p:cNvPr id="521" name="Google Shape;521;p57"/>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522" name="Google Shape;522;p57"/>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523" name="Google Shape;523;p57"/>
          <p:cNvSpPr txBox="1"/>
          <p:nvPr/>
        </p:nvSpPr>
        <p:spPr>
          <a:xfrm>
            <a:off x="312737" y="381000"/>
            <a:ext cx="1876425"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Physical layer</a:t>
            </a:r>
            <a:endParaRPr sz="1400" b="0" i="0" u="none" strike="noStrike" cap="none">
              <a:solidFill>
                <a:srgbClr val="000000"/>
              </a:solidFill>
              <a:latin typeface="Arial"/>
              <a:ea typeface="Arial"/>
              <a:cs typeface="Arial"/>
              <a:sym typeface="Arial"/>
            </a:endParaRPr>
          </a:p>
        </p:txBody>
      </p:sp>
      <p:pic>
        <p:nvPicPr>
          <p:cNvPr id="524" name="Google Shape;524;p57"/>
          <p:cNvPicPr preferRelativeResize="0"/>
          <p:nvPr/>
        </p:nvPicPr>
        <p:blipFill rotWithShape="1">
          <a:blip r:embed="rId3">
            <a:alphaModFix/>
          </a:blip>
          <a:srcRect/>
          <a:stretch/>
        </p:blipFill>
        <p:spPr>
          <a:xfrm>
            <a:off x="209550" y="2349500"/>
            <a:ext cx="8629650" cy="2755900"/>
          </a:xfrm>
          <a:prstGeom prst="rect">
            <a:avLst/>
          </a:prstGeom>
          <a:noFill/>
          <a:ln>
            <a:noFill/>
          </a:ln>
        </p:spPr>
      </p:pic>
      <p:sp>
        <p:nvSpPr>
          <p:cNvPr id="525" name="Google Shape;525;p57"/>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0"/>
        <p:cNvGrpSpPr/>
        <p:nvPr/>
      </p:nvGrpSpPr>
      <p:grpSpPr>
        <a:xfrm>
          <a:off x="0" y="0"/>
          <a:ext cx="0" cy="0"/>
          <a:chOff x="0" y="0"/>
          <a:chExt cx="0" cy="0"/>
        </a:xfrm>
      </p:grpSpPr>
      <p:sp>
        <p:nvSpPr>
          <p:cNvPr id="531" name="Google Shape;531;p58"/>
          <p:cNvSpPr/>
          <p:nvPr/>
        </p:nvSpPr>
        <p:spPr>
          <a:xfrm>
            <a:off x="458787" y="7620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532" name="Google Shape;532;p58"/>
          <p:cNvSpPr txBox="1"/>
          <p:nvPr/>
        </p:nvSpPr>
        <p:spPr>
          <a:xfrm>
            <a:off x="495300" y="1158875"/>
            <a:ext cx="8077200" cy="8255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The data link layer is responsible for moving </a:t>
            </a:r>
            <a:br>
              <a:rPr lang="en-US" sz="2400" b="1" i="0" u="none" strike="noStrike" cap="none">
                <a:solidFill>
                  <a:srgbClr val="000000"/>
                </a:solidFill>
                <a:latin typeface="Arial"/>
                <a:ea typeface="Arial"/>
                <a:cs typeface="Arial"/>
                <a:sym typeface="Arial"/>
              </a:rPr>
            </a:br>
            <a:r>
              <a:rPr lang="en-US" sz="2400" b="1" i="0" u="none" strike="noStrike" cap="none">
                <a:solidFill>
                  <a:srgbClr val="000000"/>
                </a:solidFill>
                <a:latin typeface="Arial"/>
                <a:ea typeface="Arial"/>
                <a:cs typeface="Arial"/>
                <a:sym typeface="Arial"/>
              </a:rPr>
              <a:t>frames from one hop (node) to the next.</a:t>
            </a:r>
            <a:endParaRPr sz="1400" b="0" i="0" u="none" strike="noStrike" cap="none">
              <a:solidFill>
                <a:srgbClr val="000000"/>
              </a:solidFill>
              <a:latin typeface="Arial"/>
              <a:ea typeface="Arial"/>
              <a:cs typeface="Arial"/>
              <a:sym typeface="Arial"/>
            </a:endParaRPr>
          </a:p>
        </p:txBody>
      </p:sp>
      <p:sp>
        <p:nvSpPr>
          <p:cNvPr id="533" name="Google Shape;533;p58"/>
          <p:cNvSpPr txBox="1"/>
          <p:nvPr/>
        </p:nvSpPr>
        <p:spPr>
          <a:xfrm>
            <a:off x="457200" y="2362200"/>
            <a:ext cx="8259900" cy="3659400"/>
          </a:xfrm>
          <a:prstGeom prst="rect">
            <a:avLst/>
          </a:prstGeom>
          <a:noFill/>
          <a:ln>
            <a:noFill/>
          </a:ln>
        </p:spPr>
        <p:txBody>
          <a:bodyPr spcFirstLastPara="1" wrap="square" lIns="90000" tIns="46800" rIns="90000" bIns="46800" anchor="t" anchorCtr="0">
            <a:noAutofit/>
          </a:bodyPr>
          <a:lstStyle/>
          <a:p>
            <a:pPr marL="333375" marR="0" lvl="0" indent="-333375" algn="l" rtl="0">
              <a:lnSpc>
                <a:spcPct val="100000"/>
              </a:lnSpc>
              <a:spcBef>
                <a:spcPts val="0"/>
              </a:spcBef>
              <a:spcAft>
                <a:spcPts val="0"/>
              </a:spcAft>
              <a:buClr>
                <a:srgbClr val="3333CC"/>
              </a:buClr>
              <a:buSzPts val="1680"/>
              <a:buFont typeface="Noto Sans Symbols"/>
              <a:buChar char="■"/>
            </a:pPr>
            <a:r>
              <a:rPr lang="en-US" sz="2800" b="1" i="0" u="none" strike="noStrike" cap="none">
                <a:solidFill>
                  <a:srgbClr val="000000"/>
                </a:solidFill>
                <a:latin typeface="Arial"/>
                <a:ea typeface="Arial"/>
                <a:cs typeface="Arial"/>
                <a:sym typeface="Arial"/>
              </a:rPr>
              <a:t>Function</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Framing</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Physical addressing(Media Access Control (MAC)address)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Flow control</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Error control</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Access control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sp>
        <p:nvSpPr>
          <p:cNvPr id="534" name="Google Shape;534;p58"/>
          <p:cNvSpPr txBox="1"/>
          <p:nvPr/>
        </p:nvSpPr>
        <p:spPr>
          <a:xfrm>
            <a:off x="457200" y="-76200"/>
            <a:ext cx="4572000" cy="917575"/>
          </a:xfrm>
          <a:prstGeom prst="rect">
            <a:avLst/>
          </a:prstGeom>
          <a:noFill/>
          <a:ln>
            <a:noFill/>
          </a:ln>
        </p:spPr>
        <p:txBody>
          <a:bodyPr spcFirstLastPara="1" wrap="square" lIns="90000" tIns="46800" rIns="90000" bIns="46800" anchor="t" anchorCtr="0">
            <a:spAutoFit/>
          </a:bodyPr>
          <a:lstStyle/>
          <a:p>
            <a:pPr marL="457200" marR="0" lvl="0" indent="-447675" algn="l" rtl="0">
              <a:lnSpc>
                <a:spcPct val="150000"/>
              </a:lnSpc>
              <a:spcBef>
                <a:spcPts val="0"/>
              </a:spcBef>
              <a:spcAft>
                <a:spcPts val="0"/>
              </a:spcAft>
              <a:buClr>
                <a:srgbClr val="0033CC"/>
              </a:buClr>
              <a:buSzPts val="3600"/>
              <a:buFont typeface="Arial"/>
              <a:buNone/>
            </a:pPr>
            <a:r>
              <a:rPr lang="en-US" sz="3600" b="1" i="0" u="none" strike="noStrike" cap="none">
                <a:solidFill>
                  <a:srgbClr val="0033CC"/>
                </a:solidFill>
                <a:latin typeface="Arial"/>
                <a:ea typeface="Arial"/>
                <a:cs typeface="Arial"/>
                <a:sym typeface="Arial"/>
              </a:rPr>
              <a:t>Data Link Layer</a:t>
            </a:r>
            <a:endParaRPr sz="1400" b="0" i="0" u="none" strike="noStrike" cap="none">
              <a:solidFill>
                <a:srgbClr val="000000"/>
              </a:solidFill>
              <a:latin typeface="Arial"/>
              <a:ea typeface="Arial"/>
              <a:cs typeface="Arial"/>
              <a:sym typeface="Arial"/>
            </a:endParaRPr>
          </a:p>
        </p:txBody>
      </p:sp>
      <p:sp>
        <p:nvSpPr>
          <p:cNvPr id="535" name="Google Shape;535;p58"/>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0"/>
        <p:cNvGrpSpPr/>
        <p:nvPr/>
      </p:nvGrpSpPr>
      <p:grpSpPr>
        <a:xfrm>
          <a:off x="0" y="0"/>
          <a:ext cx="0" cy="0"/>
          <a:chOff x="0" y="0"/>
          <a:chExt cx="0" cy="0"/>
        </a:xfrm>
      </p:grpSpPr>
      <p:cxnSp>
        <p:nvCxnSpPr>
          <p:cNvPr id="541" name="Google Shape;541;p59"/>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542" name="Google Shape;542;p59"/>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543" name="Google Shape;543;p59"/>
          <p:cNvSpPr txBox="1"/>
          <p:nvPr/>
        </p:nvSpPr>
        <p:spPr>
          <a:xfrm>
            <a:off x="312737" y="381000"/>
            <a:ext cx="1906587"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Data link layer</a:t>
            </a:r>
            <a:endParaRPr sz="1400" b="0" i="0" u="none" strike="noStrike" cap="none">
              <a:solidFill>
                <a:srgbClr val="000000"/>
              </a:solidFill>
              <a:latin typeface="Arial"/>
              <a:ea typeface="Arial"/>
              <a:cs typeface="Arial"/>
              <a:sym typeface="Arial"/>
            </a:endParaRPr>
          </a:p>
        </p:txBody>
      </p:sp>
      <p:pic>
        <p:nvPicPr>
          <p:cNvPr id="544" name="Google Shape;544;p59"/>
          <p:cNvPicPr preferRelativeResize="0"/>
          <p:nvPr/>
        </p:nvPicPr>
        <p:blipFill rotWithShape="1">
          <a:blip r:embed="rId3">
            <a:alphaModFix/>
          </a:blip>
          <a:srcRect/>
          <a:stretch/>
        </p:blipFill>
        <p:spPr>
          <a:xfrm>
            <a:off x="268287" y="2057400"/>
            <a:ext cx="8418512" cy="2795587"/>
          </a:xfrm>
          <a:prstGeom prst="rect">
            <a:avLst/>
          </a:prstGeom>
          <a:noFill/>
          <a:ln>
            <a:noFill/>
          </a:ln>
        </p:spPr>
      </p:pic>
      <p:sp>
        <p:nvSpPr>
          <p:cNvPr id="545" name="Google Shape;545;p59"/>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0"/>
        <p:cNvGrpSpPr/>
        <p:nvPr/>
      </p:nvGrpSpPr>
      <p:grpSpPr>
        <a:xfrm>
          <a:off x="0" y="0"/>
          <a:ext cx="0" cy="0"/>
          <a:chOff x="0" y="0"/>
          <a:chExt cx="0" cy="0"/>
        </a:xfrm>
      </p:grpSpPr>
      <p:cxnSp>
        <p:nvCxnSpPr>
          <p:cNvPr id="551" name="Google Shape;551;p60"/>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552" name="Google Shape;552;p60"/>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553" name="Google Shape;553;p60"/>
          <p:cNvSpPr txBox="1"/>
          <p:nvPr/>
        </p:nvSpPr>
        <p:spPr>
          <a:xfrm>
            <a:off x="315912" y="381000"/>
            <a:ext cx="2586037"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Hop-to-hop delivery</a:t>
            </a:r>
            <a:endParaRPr sz="1400" b="0" i="0" u="none" strike="noStrike" cap="none">
              <a:solidFill>
                <a:srgbClr val="000000"/>
              </a:solidFill>
              <a:latin typeface="Arial"/>
              <a:ea typeface="Arial"/>
              <a:cs typeface="Arial"/>
              <a:sym typeface="Arial"/>
            </a:endParaRPr>
          </a:p>
        </p:txBody>
      </p:sp>
      <p:pic>
        <p:nvPicPr>
          <p:cNvPr id="554" name="Google Shape;554;p60"/>
          <p:cNvPicPr preferRelativeResize="0"/>
          <p:nvPr/>
        </p:nvPicPr>
        <p:blipFill rotWithShape="1">
          <a:blip r:embed="rId3">
            <a:alphaModFix/>
          </a:blip>
          <a:srcRect/>
          <a:stretch/>
        </p:blipFill>
        <p:spPr>
          <a:xfrm>
            <a:off x="1066800" y="1143000"/>
            <a:ext cx="6216650" cy="4579937"/>
          </a:xfrm>
          <a:prstGeom prst="rect">
            <a:avLst/>
          </a:prstGeom>
          <a:noFill/>
          <a:ln>
            <a:noFill/>
          </a:ln>
        </p:spPr>
      </p:pic>
      <p:sp>
        <p:nvSpPr>
          <p:cNvPr id="555" name="Google Shape;555;p60"/>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0"/>
        <p:cNvGrpSpPr/>
        <p:nvPr/>
      </p:nvGrpSpPr>
      <p:grpSpPr>
        <a:xfrm>
          <a:off x="0" y="0"/>
          <a:ext cx="0" cy="0"/>
          <a:chOff x="0" y="0"/>
          <a:chExt cx="0" cy="0"/>
        </a:xfrm>
      </p:grpSpPr>
      <p:sp>
        <p:nvSpPr>
          <p:cNvPr id="561" name="Google Shape;561;p61"/>
          <p:cNvSpPr txBox="1"/>
          <p:nvPr/>
        </p:nvSpPr>
        <p:spPr>
          <a:xfrm>
            <a:off x="58737" y="249237"/>
            <a:ext cx="2189162" cy="581025"/>
          </a:xfrm>
          <a:prstGeom prst="rect">
            <a:avLst/>
          </a:prstGeom>
          <a:solidFill>
            <a:srgbClr val="FFFF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Arial"/>
                <a:ea typeface="Arial"/>
                <a:cs typeface="Arial"/>
                <a:sym typeface="Arial"/>
              </a:rPr>
              <a:t>Example 1</a:t>
            </a:r>
            <a:endParaRPr sz="1400" b="0" i="0" u="none" strike="noStrike" cap="none">
              <a:solidFill>
                <a:srgbClr val="000000"/>
              </a:solidFill>
              <a:latin typeface="Arial"/>
              <a:ea typeface="Arial"/>
              <a:cs typeface="Arial"/>
              <a:sym typeface="Arial"/>
            </a:endParaRPr>
          </a:p>
        </p:txBody>
      </p:sp>
      <p:sp>
        <p:nvSpPr>
          <p:cNvPr id="562" name="Google Shape;562;p61"/>
          <p:cNvSpPr txBox="1"/>
          <p:nvPr/>
        </p:nvSpPr>
        <p:spPr>
          <a:xfrm>
            <a:off x="228600" y="1079500"/>
            <a:ext cx="8458200" cy="19240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In following Figure a node with physical address </a:t>
            </a:r>
            <a:r>
              <a:rPr lang="en-US" sz="2000" b="1" i="0" u="none" strike="noStrike" cap="none">
                <a:solidFill>
                  <a:srgbClr val="FF0000"/>
                </a:solidFill>
                <a:latin typeface="Times New Roman"/>
                <a:ea typeface="Times New Roman"/>
                <a:cs typeface="Times New Roman"/>
                <a:sym typeface="Times New Roman"/>
              </a:rPr>
              <a:t>10</a:t>
            </a:r>
            <a:r>
              <a:rPr lang="en-US" sz="2000" b="1" i="0" u="none" strike="noStrike" cap="none">
                <a:solidFill>
                  <a:srgbClr val="000000"/>
                </a:solidFill>
                <a:latin typeface="Times New Roman"/>
                <a:ea typeface="Times New Roman"/>
                <a:cs typeface="Times New Roman"/>
                <a:sym typeface="Times New Roman"/>
              </a:rPr>
              <a:t> sends a frame to a node with physical address </a:t>
            </a:r>
            <a:r>
              <a:rPr lang="en-US" sz="2000" b="1" i="0" u="none" strike="noStrike" cap="none">
                <a:solidFill>
                  <a:srgbClr val="FF0000"/>
                </a:solidFill>
                <a:latin typeface="Times New Roman"/>
                <a:ea typeface="Times New Roman"/>
                <a:cs typeface="Times New Roman"/>
                <a:sym typeface="Times New Roman"/>
              </a:rPr>
              <a:t>87</a:t>
            </a:r>
            <a:r>
              <a:rPr lang="en-US" sz="2000" b="1" i="0" u="none" strike="noStrike" cap="none">
                <a:solidFill>
                  <a:srgbClr val="000000"/>
                </a:solidFill>
                <a:latin typeface="Times New Roman"/>
                <a:ea typeface="Times New Roman"/>
                <a:cs typeface="Times New Roman"/>
                <a:sym typeface="Times New Roman"/>
              </a:rPr>
              <a:t>. The two nodes are connected by a link. At the data link level this frame contains physical addresses in the header. These are the only addresses needed. The rest of the header contains other information needed at this level. The trailer usually contains extra bits needed for error detection</a:t>
            </a:r>
            <a:endParaRPr sz="1400" b="0" i="0" u="none" strike="noStrike" cap="none">
              <a:solidFill>
                <a:srgbClr val="000000"/>
              </a:solidFill>
              <a:latin typeface="Arial"/>
              <a:ea typeface="Arial"/>
              <a:cs typeface="Arial"/>
              <a:sym typeface="Arial"/>
            </a:endParaRPr>
          </a:p>
        </p:txBody>
      </p:sp>
      <p:pic>
        <p:nvPicPr>
          <p:cNvPr id="563" name="Google Shape;563;p61"/>
          <p:cNvPicPr preferRelativeResize="0"/>
          <p:nvPr/>
        </p:nvPicPr>
        <p:blipFill rotWithShape="1">
          <a:blip r:embed="rId3">
            <a:alphaModFix/>
          </a:blip>
          <a:srcRect/>
          <a:stretch/>
        </p:blipFill>
        <p:spPr>
          <a:xfrm>
            <a:off x="512762" y="3260725"/>
            <a:ext cx="7789862" cy="2919412"/>
          </a:xfrm>
          <a:prstGeom prst="rect">
            <a:avLst/>
          </a:prstGeom>
          <a:noFill/>
          <a:ln>
            <a:noFill/>
          </a:ln>
        </p:spPr>
      </p:pic>
      <p:cxnSp>
        <p:nvCxnSpPr>
          <p:cNvPr id="564" name="Google Shape;564;p61"/>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565" name="Google Shape;565;p61"/>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566" name="Google Shape;566;p61"/>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49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sp>
        <p:nvSpPr>
          <p:cNvPr id="114" name="Google Shape;114;p17"/>
          <p:cNvSpPr/>
          <p:nvPr/>
        </p:nvSpPr>
        <p:spPr>
          <a:xfrm>
            <a:off x="0" y="0"/>
            <a:ext cx="9144000" cy="990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115" name="Google Shape;115;p17"/>
          <p:cNvSpPr txBox="1"/>
          <p:nvPr/>
        </p:nvSpPr>
        <p:spPr>
          <a:xfrm>
            <a:off x="227012" y="152400"/>
            <a:ext cx="3429000"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1-2   NETWORKS</a:t>
            </a: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117" name="Google Shape;117;p17"/>
          <p:cNvSpPr txBox="1"/>
          <p:nvPr/>
        </p:nvSpPr>
        <p:spPr>
          <a:xfrm>
            <a:off x="76200" y="1150937"/>
            <a:ext cx="8610600" cy="1800225"/>
          </a:xfrm>
          <a:prstGeom prst="rect">
            <a:avLst/>
          </a:prstGeom>
          <a:noFill/>
          <a:ln>
            <a:noFill/>
          </a:ln>
        </p:spPr>
        <p:txBody>
          <a:bodyPr spcFirstLastPara="1" wrap="square" lIns="90000" tIns="46800" rIns="90000" bIns="46800" anchor="ctr" anchorCtr="0">
            <a:spAutoFit/>
          </a:bodyPr>
          <a:lstStyle/>
          <a:p>
            <a:pPr marL="0" marR="0" lvl="0" indent="0" algn="just" rtl="0">
              <a:lnSpc>
                <a:spcPct val="100000"/>
              </a:lnSpc>
              <a:spcBef>
                <a:spcPts val="0"/>
              </a:spcBef>
              <a:spcAft>
                <a:spcPts val="0"/>
              </a:spcAft>
              <a:buClr>
                <a:srgbClr val="000000"/>
              </a:buClr>
              <a:buSzPts val="2800"/>
              <a:buFont typeface="Times New Roman"/>
              <a:buNone/>
            </a:pPr>
            <a:r>
              <a:rPr lang="en-US" sz="2800" b="1" i="1" u="none" strike="noStrike" cap="none">
                <a:solidFill>
                  <a:srgbClr val="000000"/>
                </a:solidFill>
                <a:latin typeface="Times New Roman"/>
                <a:ea typeface="Times New Roman"/>
                <a:cs typeface="Times New Roman"/>
                <a:sym typeface="Times New Roman"/>
              </a:rPr>
              <a:t>A </a:t>
            </a:r>
            <a:r>
              <a:rPr lang="en-US" sz="2800" b="1" i="1" u="none" strike="noStrike" cap="none">
                <a:solidFill>
                  <a:srgbClr val="FF0000"/>
                </a:solidFill>
                <a:latin typeface="Times New Roman"/>
                <a:ea typeface="Times New Roman"/>
                <a:cs typeface="Times New Roman"/>
                <a:sym typeface="Times New Roman"/>
              </a:rPr>
              <a:t>network</a:t>
            </a:r>
            <a:r>
              <a:rPr lang="en-US" sz="2800" b="1" i="1" u="none" strike="noStrike" cap="none">
                <a:solidFill>
                  <a:srgbClr val="000000"/>
                </a:solidFill>
                <a:latin typeface="Times New Roman"/>
                <a:ea typeface="Times New Roman"/>
                <a:cs typeface="Times New Roman"/>
                <a:sym typeface="Times New Roman"/>
              </a:rPr>
              <a:t> is a set of devices (</a:t>
            </a:r>
            <a:r>
              <a:rPr lang="en-US" sz="2800" b="1" i="1" u="none" strike="noStrike" cap="none">
                <a:solidFill>
                  <a:srgbClr val="FF0000"/>
                </a:solidFill>
                <a:latin typeface="Times New Roman"/>
                <a:ea typeface="Times New Roman"/>
                <a:cs typeface="Times New Roman"/>
                <a:sym typeface="Times New Roman"/>
              </a:rPr>
              <a:t>nodes</a:t>
            </a:r>
            <a:r>
              <a:rPr lang="en-US" sz="2800" b="1" i="1" u="none" strike="noStrike" cap="none">
                <a:solidFill>
                  <a:srgbClr val="000000"/>
                </a:solidFill>
                <a:latin typeface="Times New Roman"/>
                <a:ea typeface="Times New Roman"/>
                <a:cs typeface="Times New Roman"/>
                <a:sym typeface="Times New Roman"/>
              </a:rPr>
              <a:t>) connected by communication </a:t>
            </a:r>
            <a:r>
              <a:rPr lang="en-US" sz="2800" b="1" i="1" u="none" strike="noStrike" cap="none">
                <a:solidFill>
                  <a:srgbClr val="FF0000"/>
                </a:solidFill>
                <a:latin typeface="Times New Roman"/>
                <a:ea typeface="Times New Roman"/>
                <a:cs typeface="Times New Roman"/>
                <a:sym typeface="Times New Roman"/>
              </a:rPr>
              <a:t>links</a:t>
            </a:r>
            <a:r>
              <a:rPr lang="en-US" sz="2800" b="1" i="1" u="none" strike="noStrike" cap="none">
                <a:solidFill>
                  <a:srgbClr val="000000"/>
                </a:solidFill>
                <a:latin typeface="Times New Roman"/>
                <a:ea typeface="Times New Roman"/>
                <a:cs typeface="Times New Roman"/>
                <a:sym typeface="Times New Roman"/>
              </a:rPr>
              <a:t>. A node can be a computer, printer, or any other device capable of sending and/or receiving data generated by other nodes on the network.</a:t>
            </a:r>
            <a:endParaRPr sz="1400" b="0" i="0" u="none" strike="noStrike" cap="none">
              <a:solidFill>
                <a:srgbClr val="000000"/>
              </a:solidFill>
              <a:latin typeface="Arial"/>
              <a:ea typeface="Arial"/>
              <a:cs typeface="Arial"/>
              <a:sym typeface="Arial"/>
            </a:endParaRPr>
          </a:p>
        </p:txBody>
      </p:sp>
      <p:sp>
        <p:nvSpPr>
          <p:cNvPr id="118" name="Google Shape;118;p17"/>
          <p:cNvSpPr txBox="1"/>
          <p:nvPr/>
        </p:nvSpPr>
        <p:spPr>
          <a:xfrm>
            <a:off x="304800" y="3733800"/>
            <a:ext cx="8534400" cy="228917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Distributed Processing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Network Criteria (performance, reliability, and security)</a:t>
            </a:r>
            <a:br>
              <a:rPr lang="en-US" sz="2400" b="1" i="0" u="none" strike="noStrike" cap="none">
                <a:solidFill>
                  <a:srgbClr val="0033CC"/>
                </a:solidFill>
                <a:latin typeface="Times New Roman"/>
                <a:ea typeface="Times New Roman"/>
                <a:cs typeface="Times New Roman"/>
                <a:sym typeface="Times New Roman"/>
              </a:rPr>
            </a:br>
            <a:r>
              <a:rPr lang="en-US" sz="2400" b="1" i="0" u="none" strike="noStrike" cap="none">
                <a:solidFill>
                  <a:srgbClr val="0033CC"/>
                </a:solidFill>
                <a:latin typeface="Times New Roman"/>
                <a:ea typeface="Times New Roman"/>
                <a:cs typeface="Times New Roman"/>
                <a:sym typeface="Times New Roman"/>
              </a:rPr>
              <a:t>Physical Structures ( type of connections and topologies)</a:t>
            </a:r>
            <a:br>
              <a:rPr lang="en-US" sz="2400" b="1" i="0" u="none" strike="noStrike" cap="none">
                <a:solidFill>
                  <a:srgbClr val="0033CC"/>
                </a:solidFill>
                <a:latin typeface="Times New Roman"/>
                <a:ea typeface="Times New Roman"/>
                <a:cs typeface="Times New Roman"/>
                <a:sym typeface="Times New Roman"/>
              </a:rPr>
            </a:br>
            <a:r>
              <a:rPr lang="en-US" sz="2400" b="1" i="0" u="none" strike="noStrike" cap="none">
                <a:solidFill>
                  <a:srgbClr val="0033CC"/>
                </a:solidFill>
                <a:latin typeface="Times New Roman"/>
                <a:ea typeface="Times New Roman"/>
                <a:cs typeface="Times New Roman"/>
                <a:sym typeface="Times New Roman"/>
              </a:rPr>
              <a:t>Network Models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3CC"/>
              </a:buClr>
              <a:buSzPts val="2400"/>
              <a:buFont typeface="Times New Roman"/>
              <a:buNone/>
            </a:pPr>
            <a:r>
              <a:rPr lang="en-US" sz="2400" b="1" i="0" u="none" strike="noStrike" cap="none">
                <a:solidFill>
                  <a:srgbClr val="0033CC"/>
                </a:solidFill>
                <a:latin typeface="Times New Roman"/>
                <a:ea typeface="Times New Roman"/>
                <a:cs typeface="Times New Roman"/>
                <a:sym typeface="Times New Roman"/>
              </a:rPr>
              <a:t>Categories of Networks  ( LAN, MAN and WAN)</a:t>
            </a:r>
            <a:br>
              <a:rPr lang="en-US" sz="2400" b="1" i="0" u="none" strike="noStrike" cap="none">
                <a:solidFill>
                  <a:srgbClr val="0033CC"/>
                </a:solidFill>
                <a:latin typeface="Times New Roman"/>
                <a:ea typeface="Times New Roman"/>
                <a:cs typeface="Times New Roman"/>
                <a:sym typeface="Times New Roman"/>
              </a:rPr>
            </a:br>
            <a:r>
              <a:rPr lang="en-US" sz="2400" b="1" i="0" u="none" strike="noStrike" cap="none">
                <a:solidFill>
                  <a:srgbClr val="0033CC"/>
                </a:solidFill>
                <a:latin typeface="Times New Roman"/>
                <a:ea typeface="Times New Roman"/>
                <a:cs typeface="Times New Roman"/>
                <a:sym typeface="Times New Roman"/>
              </a:rPr>
              <a:t>Interconnection of Networks: Internet</a:t>
            </a:r>
            <a:endParaRPr sz="1400" b="0" i="0" u="none" strike="noStrike" cap="none">
              <a:solidFill>
                <a:srgbClr val="000000"/>
              </a:solidFill>
              <a:latin typeface="Arial"/>
              <a:ea typeface="Arial"/>
              <a:cs typeface="Arial"/>
              <a:sym typeface="Arial"/>
            </a:endParaRPr>
          </a:p>
        </p:txBody>
      </p:sp>
      <p:sp>
        <p:nvSpPr>
          <p:cNvPr id="119" name="Google Shape;119;p17"/>
          <p:cNvSpPr txBox="1"/>
          <p:nvPr/>
        </p:nvSpPr>
        <p:spPr>
          <a:xfrm>
            <a:off x="228600" y="3168650"/>
            <a:ext cx="4864100" cy="520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FF0000"/>
              </a:buClr>
              <a:buSzPts val="2800"/>
              <a:buFont typeface="Times New Roman"/>
              <a:buNone/>
            </a:pPr>
            <a:r>
              <a:rPr lang="en-US" sz="2800" b="1" i="1" u="sng" strike="noStrike" cap="none">
                <a:solidFill>
                  <a:srgbClr val="FF0000"/>
                </a:solidFill>
                <a:latin typeface="Times New Roman"/>
                <a:ea typeface="Times New Roman"/>
                <a:cs typeface="Times New Roman"/>
                <a:sym typeface="Times New Roman"/>
              </a:rPr>
              <a:t>Topics discussed in this section:</a:t>
            </a:r>
            <a:endParaRPr sz="1400" b="0" i="0" u="none" strike="noStrike" cap="none">
              <a:solidFill>
                <a:srgbClr val="000000"/>
              </a:solidFill>
              <a:latin typeface="Arial"/>
              <a:ea typeface="Arial"/>
              <a:cs typeface="Arial"/>
              <a:sym typeface="Arial"/>
            </a:endParaRPr>
          </a:p>
        </p:txBody>
      </p:sp>
      <p:cxnSp>
        <p:nvCxnSpPr>
          <p:cNvPr id="120" name="Google Shape;120;p17"/>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121" name="Google Shape;121;p17"/>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122" name="Google Shape;122;p17"/>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sp>
        <p:nvSpPr>
          <p:cNvPr id="572" name="Google Shape;572;p62"/>
          <p:cNvSpPr/>
          <p:nvPr/>
        </p:nvSpPr>
        <p:spPr>
          <a:xfrm>
            <a:off x="458787" y="6858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573" name="Google Shape;573;p62"/>
          <p:cNvSpPr txBox="1"/>
          <p:nvPr/>
        </p:nvSpPr>
        <p:spPr>
          <a:xfrm>
            <a:off x="417512" y="1082675"/>
            <a:ext cx="8077200" cy="1190625"/>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The network layer is responsible for the </a:t>
            </a:r>
            <a:br>
              <a:rPr lang="en-US" sz="2400" b="1" i="0" u="none" strike="noStrike" cap="none">
                <a:solidFill>
                  <a:srgbClr val="000000"/>
                </a:solidFill>
                <a:latin typeface="Arial"/>
                <a:ea typeface="Arial"/>
                <a:cs typeface="Arial"/>
                <a:sym typeface="Arial"/>
              </a:rPr>
            </a:br>
            <a:r>
              <a:rPr lang="en-US" sz="2400" b="1" i="0" u="none" strike="noStrike" cap="none">
                <a:solidFill>
                  <a:srgbClr val="000000"/>
                </a:solidFill>
                <a:latin typeface="Arial"/>
                <a:ea typeface="Arial"/>
                <a:cs typeface="Arial"/>
                <a:sym typeface="Arial"/>
              </a:rPr>
              <a:t>delivery of individual packets from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the source host to the destination host.</a:t>
            </a:r>
            <a:endParaRPr sz="1400" b="0" i="0" u="none" strike="noStrike" cap="none">
              <a:solidFill>
                <a:srgbClr val="000000"/>
              </a:solidFill>
              <a:latin typeface="Arial"/>
              <a:ea typeface="Arial"/>
              <a:cs typeface="Arial"/>
              <a:sym typeface="Arial"/>
            </a:endParaRPr>
          </a:p>
        </p:txBody>
      </p:sp>
      <p:sp>
        <p:nvSpPr>
          <p:cNvPr id="574" name="Google Shape;574;p62"/>
          <p:cNvSpPr txBox="1"/>
          <p:nvPr/>
        </p:nvSpPr>
        <p:spPr>
          <a:xfrm>
            <a:off x="457200" y="2819400"/>
            <a:ext cx="8259762" cy="2362200"/>
          </a:xfrm>
          <a:prstGeom prst="rect">
            <a:avLst/>
          </a:prstGeom>
          <a:noFill/>
          <a:ln>
            <a:noFill/>
          </a:ln>
        </p:spPr>
        <p:txBody>
          <a:bodyPr spcFirstLastPara="1" wrap="square" lIns="90000" tIns="46800" rIns="90000" bIns="46800" anchor="t" anchorCtr="0">
            <a:noAutofit/>
          </a:bodyPr>
          <a:lstStyle/>
          <a:p>
            <a:pPr marL="333375" marR="0" lvl="0" indent="-333375" algn="l" rtl="0">
              <a:lnSpc>
                <a:spcPct val="100000"/>
              </a:lnSpc>
              <a:spcBef>
                <a:spcPts val="0"/>
              </a:spcBef>
              <a:spcAft>
                <a:spcPts val="0"/>
              </a:spcAft>
              <a:buClr>
                <a:srgbClr val="3333CC"/>
              </a:buClr>
              <a:buSzPts val="1440"/>
              <a:buFont typeface="Noto Sans Symbols"/>
              <a:buChar char="■"/>
            </a:pPr>
            <a:r>
              <a:rPr lang="en-US" sz="2400" b="0" i="0" u="none" strike="noStrike" cap="none">
                <a:solidFill>
                  <a:srgbClr val="000000"/>
                </a:solidFill>
                <a:latin typeface="Arial"/>
                <a:ea typeface="Arial"/>
                <a:cs typeface="Arial"/>
                <a:sym typeface="Arial"/>
              </a:rPr>
              <a:t>Source-to-destination delivery</a:t>
            </a:r>
            <a:endParaRPr sz="1400" b="0" i="0" u="none" strike="noStrike" cap="none">
              <a:solidFill>
                <a:srgbClr val="000000"/>
              </a:solidFill>
              <a:latin typeface="Arial"/>
              <a:ea typeface="Arial"/>
              <a:cs typeface="Arial"/>
              <a:sym typeface="Arial"/>
            </a:endParaRPr>
          </a:p>
          <a:p>
            <a:pPr marL="333375" marR="0" lvl="0" indent="-333375" algn="l" rtl="0">
              <a:lnSpc>
                <a:spcPct val="100000"/>
              </a:lnSpc>
              <a:spcBef>
                <a:spcPts val="600"/>
              </a:spcBef>
              <a:spcAft>
                <a:spcPts val="0"/>
              </a:spcAft>
              <a:buClr>
                <a:srgbClr val="3333CC"/>
              </a:buClr>
              <a:buSzPts val="1440"/>
              <a:buFont typeface="Noto Sans Symbols"/>
              <a:buChar char="■"/>
            </a:pPr>
            <a:r>
              <a:rPr lang="en-US" sz="2400" b="0" i="0" u="none" strike="noStrike" cap="none">
                <a:solidFill>
                  <a:srgbClr val="000000"/>
                </a:solidFill>
                <a:latin typeface="Arial"/>
                <a:ea typeface="Arial"/>
                <a:cs typeface="Arial"/>
                <a:sym typeface="Arial"/>
              </a:rPr>
              <a:t>Responsible from the delivery of packets from the original source to the final destination</a:t>
            </a:r>
            <a:endParaRPr sz="1400" b="0" i="0" u="none" strike="noStrike" cap="none">
              <a:solidFill>
                <a:srgbClr val="000000"/>
              </a:solidFill>
              <a:latin typeface="Arial"/>
              <a:ea typeface="Arial"/>
              <a:cs typeface="Arial"/>
              <a:sym typeface="Arial"/>
            </a:endParaRPr>
          </a:p>
          <a:p>
            <a:pPr marL="333375" marR="0" lvl="0" indent="-333375" algn="l" rtl="0">
              <a:lnSpc>
                <a:spcPct val="100000"/>
              </a:lnSpc>
              <a:spcBef>
                <a:spcPts val="600"/>
              </a:spcBef>
              <a:spcAft>
                <a:spcPts val="0"/>
              </a:spcAft>
              <a:buClr>
                <a:srgbClr val="3333CC"/>
              </a:buClr>
              <a:buSzPts val="1440"/>
              <a:buFont typeface="Noto Sans Symbols"/>
              <a:buChar char="■"/>
            </a:pPr>
            <a:r>
              <a:rPr lang="en-US" sz="2400" b="0" i="0" u="none" strike="noStrike" cap="none">
                <a:solidFill>
                  <a:srgbClr val="000000"/>
                </a:solidFill>
                <a:latin typeface="Arial"/>
                <a:ea typeface="Arial"/>
                <a:cs typeface="Arial"/>
                <a:sym typeface="Arial"/>
              </a:rPr>
              <a:t>Logical addressing(Internet Protocol addresses)</a:t>
            </a:r>
            <a:endParaRPr sz="1400" b="0" i="0" u="none" strike="noStrike" cap="none">
              <a:solidFill>
                <a:srgbClr val="000000"/>
              </a:solidFill>
              <a:latin typeface="Arial"/>
              <a:ea typeface="Arial"/>
              <a:cs typeface="Arial"/>
              <a:sym typeface="Arial"/>
            </a:endParaRPr>
          </a:p>
          <a:p>
            <a:pPr marL="333375" marR="0" lvl="0" indent="-333375" algn="l" rtl="0">
              <a:lnSpc>
                <a:spcPct val="100000"/>
              </a:lnSpc>
              <a:spcBef>
                <a:spcPts val="600"/>
              </a:spcBef>
              <a:spcAft>
                <a:spcPts val="0"/>
              </a:spcAft>
              <a:buClr>
                <a:srgbClr val="3333CC"/>
              </a:buClr>
              <a:buSzPts val="1440"/>
              <a:buFont typeface="Noto Sans Symbols"/>
              <a:buChar char="■"/>
            </a:pPr>
            <a:r>
              <a:rPr lang="en-US" sz="2400" b="0" i="0" u="none" strike="noStrike" cap="none">
                <a:solidFill>
                  <a:srgbClr val="000000"/>
                </a:solidFill>
                <a:latin typeface="Arial"/>
                <a:ea typeface="Arial"/>
                <a:cs typeface="Arial"/>
                <a:sym typeface="Arial"/>
              </a:rPr>
              <a:t>Routing</a:t>
            </a:r>
            <a:endParaRPr sz="1400" b="0" i="0" u="none" strike="noStrike" cap="none">
              <a:solidFill>
                <a:srgbClr val="000000"/>
              </a:solidFill>
              <a:latin typeface="Arial"/>
              <a:ea typeface="Arial"/>
              <a:cs typeface="Arial"/>
              <a:sym typeface="Arial"/>
            </a:endParaRPr>
          </a:p>
        </p:txBody>
      </p:sp>
      <p:sp>
        <p:nvSpPr>
          <p:cNvPr id="575" name="Google Shape;575;p62"/>
          <p:cNvSpPr txBox="1"/>
          <p:nvPr/>
        </p:nvSpPr>
        <p:spPr>
          <a:xfrm>
            <a:off x="457200" y="-152400"/>
            <a:ext cx="4572000" cy="917575"/>
          </a:xfrm>
          <a:prstGeom prst="rect">
            <a:avLst/>
          </a:prstGeom>
          <a:noFill/>
          <a:ln>
            <a:noFill/>
          </a:ln>
        </p:spPr>
        <p:txBody>
          <a:bodyPr spcFirstLastPara="1" wrap="square" lIns="90000" tIns="46800" rIns="90000" bIns="46800" anchor="t" anchorCtr="0">
            <a:spAutoFit/>
          </a:bodyPr>
          <a:lstStyle/>
          <a:p>
            <a:pPr marL="457200" marR="0" lvl="0" indent="-447675" algn="l" rtl="0">
              <a:lnSpc>
                <a:spcPct val="150000"/>
              </a:lnSpc>
              <a:spcBef>
                <a:spcPts val="0"/>
              </a:spcBef>
              <a:spcAft>
                <a:spcPts val="0"/>
              </a:spcAft>
              <a:buClr>
                <a:srgbClr val="0033CC"/>
              </a:buClr>
              <a:buSzPts val="3600"/>
              <a:buFont typeface="Arial"/>
              <a:buNone/>
            </a:pPr>
            <a:r>
              <a:rPr lang="en-US" sz="3600" b="1" i="0" u="none" strike="noStrike" cap="none">
                <a:solidFill>
                  <a:srgbClr val="0033CC"/>
                </a:solidFill>
                <a:latin typeface="Arial"/>
                <a:ea typeface="Arial"/>
                <a:cs typeface="Arial"/>
                <a:sym typeface="Arial"/>
              </a:rPr>
              <a:t>Network Layer</a:t>
            </a:r>
            <a:endParaRPr sz="1400" b="0" i="0" u="none" strike="noStrike" cap="none">
              <a:solidFill>
                <a:srgbClr val="000000"/>
              </a:solidFill>
              <a:latin typeface="Arial"/>
              <a:ea typeface="Arial"/>
              <a:cs typeface="Arial"/>
              <a:sym typeface="Arial"/>
            </a:endParaRPr>
          </a:p>
        </p:txBody>
      </p:sp>
      <p:sp>
        <p:nvSpPr>
          <p:cNvPr id="576" name="Google Shape;576;p62"/>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50</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1"/>
        <p:cNvGrpSpPr/>
        <p:nvPr/>
      </p:nvGrpSpPr>
      <p:grpSpPr>
        <a:xfrm>
          <a:off x="0" y="0"/>
          <a:ext cx="0" cy="0"/>
          <a:chOff x="0" y="0"/>
          <a:chExt cx="0" cy="0"/>
        </a:xfrm>
      </p:grpSpPr>
      <p:cxnSp>
        <p:nvCxnSpPr>
          <p:cNvPr id="582" name="Google Shape;582;p63"/>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583" name="Google Shape;583;p63"/>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584" name="Google Shape;584;p63"/>
          <p:cNvSpPr txBox="1"/>
          <p:nvPr/>
        </p:nvSpPr>
        <p:spPr>
          <a:xfrm>
            <a:off x="311150" y="381000"/>
            <a:ext cx="1851025"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Network layer</a:t>
            </a:r>
            <a:endParaRPr sz="1400" b="0" i="0" u="none" strike="noStrike" cap="none">
              <a:solidFill>
                <a:srgbClr val="000000"/>
              </a:solidFill>
              <a:latin typeface="Arial"/>
              <a:ea typeface="Arial"/>
              <a:cs typeface="Arial"/>
              <a:sym typeface="Arial"/>
            </a:endParaRPr>
          </a:p>
        </p:txBody>
      </p:sp>
      <p:pic>
        <p:nvPicPr>
          <p:cNvPr id="585" name="Google Shape;585;p63"/>
          <p:cNvPicPr preferRelativeResize="0"/>
          <p:nvPr/>
        </p:nvPicPr>
        <p:blipFill rotWithShape="1">
          <a:blip r:embed="rId3">
            <a:alphaModFix/>
          </a:blip>
          <a:srcRect/>
          <a:stretch/>
        </p:blipFill>
        <p:spPr>
          <a:xfrm>
            <a:off x="239712" y="1963737"/>
            <a:ext cx="8675687" cy="2913062"/>
          </a:xfrm>
          <a:prstGeom prst="rect">
            <a:avLst/>
          </a:prstGeom>
          <a:noFill/>
          <a:ln>
            <a:noFill/>
          </a:ln>
        </p:spPr>
      </p:pic>
      <p:sp>
        <p:nvSpPr>
          <p:cNvPr id="586" name="Google Shape;586;p63"/>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1"/>
        <p:cNvGrpSpPr/>
        <p:nvPr/>
      </p:nvGrpSpPr>
      <p:grpSpPr>
        <a:xfrm>
          <a:off x="0" y="0"/>
          <a:ext cx="0" cy="0"/>
          <a:chOff x="0" y="0"/>
          <a:chExt cx="0" cy="0"/>
        </a:xfrm>
      </p:grpSpPr>
      <p:cxnSp>
        <p:nvCxnSpPr>
          <p:cNvPr id="592" name="Google Shape;592;p64"/>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593" name="Google Shape;593;p64"/>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594" name="Google Shape;594;p64"/>
          <p:cNvSpPr txBox="1"/>
          <p:nvPr/>
        </p:nvSpPr>
        <p:spPr>
          <a:xfrm>
            <a:off x="319087" y="381000"/>
            <a:ext cx="3844925"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Source-to-destination delivery</a:t>
            </a:r>
            <a:endParaRPr sz="1400" b="0" i="0" u="none" strike="noStrike" cap="none">
              <a:solidFill>
                <a:srgbClr val="000000"/>
              </a:solidFill>
              <a:latin typeface="Arial"/>
              <a:ea typeface="Arial"/>
              <a:cs typeface="Arial"/>
              <a:sym typeface="Arial"/>
            </a:endParaRPr>
          </a:p>
        </p:txBody>
      </p:sp>
      <p:pic>
        <p:nvPicPr>
          <p:cNvPr id="595" name="Google Shape;595;p64"/>
          <p:cNvPicPr preferRelativeResize="0"/>
          <p:nvPr/>
        </p:nvPicPr>
        <p:blipFill rotWithShape="1">
          <a:blip r:embed="rId3">
            <a:alphaModFix/>
          </a:blip>
          <a:srcRect/>
          <a:stretch/>
        </p:blipFill>
        <p:spPr>
          <a:xfrm>
            <a:off x="1698625" y="1195387"/>
            <a:ext cx="5083175" cy="4824412"/>
          </a:xfrm>
          <a:prstGeom prst="rect">
            <a:avLst/>
          </a:prstGeom>
          <a:noFill/>
          <a:ln>
            <a:noFill/>
          </a:ln>
        </p:spPr>
      </p:pic>
      <p:sp>
        <p:nvSpPr>
          <p:cNvPr id="596" name="Google Shape;596;p64"/>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1"/>
        <p:cNvGrpSpPr/>
        <p:nvPr/>
      </p:nvGrpSpPr>
      <p:grpSpPr>
        <a:xfrm>
          <a:off x="0" y="0"/>
          <a:ext cx="0" cy="0"/>
          <a:chOff x="0" y="0"/>
          <a:chExt cx="0" cy="0"/>
        </a:xfrm>
      </p:grpSpPr>
      <p:cxnSp>
        <p:nvCxnSpPr>
          <p:cNvPr id="602" name="Google Shape;602;p65"/>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603" name="Google Shape;603;p65"/>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604" name="Google Shape;604;p65"/>
          <p:cNvSpPr txBox="1"/>
          <p:nvPr/>
        </p:nvSpPr>
        <p:spPr>
          <a:xfrm>
            <a:off x="58737" y="249237"/>
            <a:ext cx="2189162" cy="581025"/>
          </a:xfrm>
          <a:prstGeom prst="rect">
            <a:avLst/>
          </a:prstGeom>
          <a:solidFill>
            <a:srgbClr val="FFFF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Arial"/>
                <a:ea typeface="Arial"/>
                <a:cs typeface="Arial"/>
                <a:sym typeface="Arial"/>
              </a:rPr>
              <a:t>Example 2</a:t>
            </a:r>
            <a:endParaRPr sz="1400" b="0" i="0" u="none" strike="noStrike" cap="none">
              <a:solidFill>
                <a:srgbClr val="000000"/>
              </a:solidFill>
              <a:latin typeface="Arial"/>
              <a:ea typeface="Arial"/>
              <a:cs typeface="Arial"/>
              <a:sym typeface="Arial"/>
            </a:endParaRPr>
          </a:p>
        </p:txBody>
      </p:sp>
      <p:sp>
        <p:nvSpPr>
          <p:cNvPr id="605" name="Google Shape;605;p65"/>
          <p:cNvSpPr txBox="1"/>
          <p:nvPr/>
        </p:nvSpPr>
        <p:spPr>
          <a:xfrm>
            <a:off x="228600" y="1079500"/>
            <a:ext cx="3886200" cy="4667250"/>
          </a:xfrm>
          <a:prstGeom prst="rect">
            <a:avLst/>
          </a:prstGeom>
          <a:noFill/>
          <a:ln>
            <a:noFill/>
          </a:ln>
        </p:spPr>
        <p:txBody>
          <a:bodyPr spcFirstLastPara="1" wrap="square" lIns="90000" tIns="46800" rIns="90000" bIns="46800" anchor="t" anchorCtr="0">
            <a:spAutoFit/>
          </a:bodyPr>
          <a:lstStyle/>
          <a:p>
            <a:pPr marL="0" marR="0" lvl="0" indent="0" algn="just"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We want to send data from a node with network address </a:t>
            </a:r>
            <a:r>
              <a:rPr lang="en-US" sz="2000" b="1" i="0" u="none" strike="noStrike" cap="none">
                <a:solidFill>
                  <a:srgbClr val="FF0000"/>
                </a:solidFill>
                <a:latin typeface="Times New Roman"/>
                <a:ea typeface="Times New Roman"/>
                <a:cs typeface="Times New Roman"/>
                <a:sym typeface="Times New Roman"/>
              </a:rPr>
              <a:t>A</a:t>
            </a:r>
            <a:r>
              <a:rPr lang="en-US" sz="2000" b="1" i="0" u="none" strike="noStrike" cap="none">
                <a:solidFill>
                  <a:srgbClr val="000000"/>
                </a:solidFill>
                <a:latin typeface="Times New Roman"/>
                <a:ea typeface="Times New Roman"/>
                <a:cs typeface="Times New Roman"/>
                <a:sym typeface="Times New Roman"/>
              </a:rPr>
              <a:t> and physical address 10, located on one LAN, to a node with a network address </a:t>
            </a:r>
            <a:r>
              <a:rPr lang="en-US" sz="2000" b="1" i="0" u="none" strike="noStrike" cap="none">
                <a:solidFill>
                  <a:srgbClr val="FF0000"/>
                </a:solidFill>
                <a:latin typeface="Times New Roman"/>
                <a:ea typeface="Times New Roman"/>
                <a:cs typeface="Times New Roman"/>
                <a:sym typeface="Times New Roman"/>
              </a:rPr>
              <a:t>P</a:t>
            </a:r>
            <a:r>
              <a:rPr lang="en-US" sz="2000" b="1" i="0" u="none" strike="noStrike" cap="none">
                <a:solidFill>
                  <a:srgbClr val="000000"/>
                </a:solidFill>
                <a:latin typeface="Times New Roman"/>
                <a:ea typeface="Times New Roman"/>
                <a:cs typeface="Times New Roman"/>
                <a:sym typeface="Times New Roman"/>
              </a:rPr>
              <a:t> and physical address 95, located on another LAN. Because the two devices are located on different networks, we cannot use physical addresses only; the physical addresses only have local influence. What we need here are </a:t>
            </a:r>
            <a:r>
              <a:rPr lang="en-US" sz="2000" b="1" i="0" u="none" strike="noStrike" cap="none">
                <a:solidFill>
                  <a:srgbClr val="FF0000"/>
                </a:solidFill>
                <a:latin typeface="Times New Roman"/>
                <a:ea typeface="Times New Roman"/>
                <a:cs typeface="Times New Roman"/>
                <a:sym typeface="Times New Roman"/>
              </a:rPr>
              <a:t>universal addresses </a:t>
            </a:r>
            <a:r>
              <a:rPr lang="en-US" sz="2000" b="1" i="0" u="none" strike="noStrike" cap="none">
                <a:solidFill>
                  <a:srgbClr val="000000"/>
                </a:solidFill>
                <a:latin typeface="Times New Roman"/>
                <a:ea typeface="Times New Roman"/>
                <a:cs typeface="Times New Roman"/>
                <a:sym typeface="Times New Roman"/>
              </a:rPr>
              <a:t>that can pass through the LAN boundaries. The network (logical) addresses have this characteristic. </a:t>
            </a:r>
            <a:endParaRPr sz="1400" b="0" i="0" u="none" strike="noStrike" cap="none">
              <a:solidFill>
                <a:srgbClr val="000000"/>
              </a:solidFill>
              <a:latin typeface="Arial"/>
              <a:ea typeface="Arial"/>
              <a:cs typeface="Arial"/>
              <a:sym typeface="Arial"/>
            </a:endParaRPr>
          </a:p>
        </p:txBody>
      </p:sp>
      <p:pic>
        <p:nvPicPr>
          <p:cNvPr id="606" name="Google Shape;606;p65"/>
          <p:cNvPicPr preferRelativeResize="0"/>
          <p:nvPr/>
        </p:nvPicPr>
        <p:blipFill rotWithShape="1">
          <a:blip r:embed="rId3">
            <a:alphaModFix/>
          </a:blip>
          <a:srcRect/>
          <a:stretch/>
        </p:blipFill>
        <p:spPr>
          <a:xfrm>
            <a:off x="4622800" y="1052512"/>
            <a:ext cx="4003675" cy="5092700"/>
          </a:xfrm>
          <a:prstGeom prst="rect">
            <a:avLst/>
          </a:prstGeom>
          <a:noFill/>
          <a:ln>
            <a:noFill/>
          </a:ln>
        </p:spPr>
      </p:pic>
      <p:sp>
        <p:nvSpPr>
          <p:cNvPr id="607" name="Google Shape;607;p65"/>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2"/>
        <p:cNvGrpSpPr/>
        <p:nvPr/>
      </p:nvGrpSpPr>
      <p:grpSpPr>
        <a:xfrm>
          <a:off x="0" y="0"/>
          <a:ext cx="0" cy="0"/>
          <a:chOff x="0" y="0"/>
          <a:chExt cx="0" cy="0"/>
        </a:xfrm>
      </p:grpSpPr>
      <p:sp>
        <p:nvSpPr>
          <p:cNvPr id="613" name="Google Shape;613;p66"/>
          <p:cNvSpPr txBox="1"/>
          <p:nvPr/>
        </p:nvSpPr>
        <p:spPr>
          <a:xfrm>
            <a:off x="792162" y="1439862"/>
            <a:ext cx="7848600" cy="4699500"/>
          </a:xfrm>
          <a:prstGeom prst="rect">
            <a:avLst/>
          </a:prstGeom>
          <a:noFill/>
          <a:ln>
            <a:noFill/>
          </a:ln>
        </p:spPr>
        <p:txBody>
          <a:bodyPr spcFirstLastPara="1" wrap="square" lIns="90000" tIns="46800" rIns="90000" bIns="46800" anchor="t" anchorCtr="0">
            <a:spAutoFit/>
          </a:bodyPr>
          <a:lstStyle/>
          <a:p>
            <a:pPr marL="333375" marR="0" lvl="0" indent="-333375" algn="l" rtl="0">
              <a:lnSpc>
                <a:spcPct val="150000"/>
              </a:lnSpc>
              <a:spcBef>
                <a:spcPts val="0"/>
              </a:spcBef>
              <a:spcAft>
                <a:spcPts val="0"/>
              </a:spcAft>
              <a:buClr>
                <a:srgbClr val="3333CC"/>
              </a:buClr>
              <a:buSzPts val="1440"/>
              <a:buFont typeface="Noto Sans Symbols"/>
              <a:buChar char="■"/>
            </a:pPr>
            <a:r>
              <a:rPr lang="en-US" sz="2400" b="1" i="0" u="none" strike="noStrike" cap="none">
                <a:solidFill>
                  <a:srgbClr val="000000"/>
                </a:solidFill>
                <a:latin typeface="Arial"/>
                <a:ea typeface="Arial"/>
                <a:cs typeface="Arial"/>
                <a:sym typeface="Arial"/>
              </a:rPr>
              <a:t>Process-to- process delivery</a:t>
            </a:r>
            <a:endParaRPr sz="1400" b="0" i="0" u="none" strike="noStrike" cap="none">
              <a:solidFill>
                <a:srgbClr val="000000"/>
              </a:solidFill>
              <a:latin typeface="Arial"/>
              <a:ea typeface="Arial"/>
              <a:cs typeface="Arial"/>
              <a:sym typeface="Arial"/>
            </a:endParaRPr>
          </a:p>
          <a:p>
            <a:pPr marL="333375" marR="0" lvl="0" indent="-333375" algn="l" rtl="0">
              <a:lnSpc>
                <a:spcPct val="150000"/>
              </a:lnSpc>
              <a:spcBef>
                <a:spcPts val="600"/>
              </a:spcBef>
              <a:spcAft>
                <a:spcPts val="0"/>
              </a:spcAft>
              <a:buClr>
                <a:srgbClr val="3333CC"/>
              </a:buClr>
              <a:buSzPts val="1440"/>
              <a:buFont typeface="Noto Sans Symbols"/>
              <a:buChar char="■"/>
            </a:pPr>
            <a:r>
              <a:rPr lang="en-US" sz="2400" b="1" i="0" u="none" strike="noStrike" cap="none">
                <a:solidFill>
                  <a:srgbClr val="000000"/>
                </a:solidFill>
                <a:latin typeface="Arial"/>
                <a:ea typeface="Arial"/>
                <a:cs typeface="Arial"/>
                <a:sym typeface="Arial"/>
              </a:rPr>
              <a:t>Functions</a:t>
            </a:r>
            <a:endParaRPr sz="1400" b="0" i="0" u="none" strike="noStrike" cap="none">
              <a:solidFill>
                <a:srgbClr val="000000"/>
              </a:solidFill>
              <a:latin typeface="Arial"/>
              <a:ea typeface="Arial"/>
              <a:cs typeface="Arial"/>
              <a:sym typeface="Arial"/>
            </a:endParaRPr>
          </a:p>
          <a:p>
            <a:pPr marL="733425" marR="0" lvl="1" indent="-276225" algn="l" rtl="0">
              <a:lnSpc>
                <a:spcPct val="15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Port addressing</a:t>
            </a:r>
            <a:endParaRPr sz="1400" b="0" i="0" u="none" strike="noStrike" cap="none">
              <a:solidFill>
                <a:srgbClr val="000000"/>
              </a:solidFill>
              <a:latin typeface="Arial"/>
              <a:ea typeface="Arial"/>
              <a:cs typeface="Arial"/>
              <a:sym typeface="Arial"/>
            </a:endParaRPr>
          </a:p>
          <a:p>
            <a:pPr marL="733425" marR="0" lvl="1" indent="-276225" algn="l" rtl="0">
              <a:lnSpc>
                <a:spcPct val="15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Segmentation and reassembly</a:t>
            </a:r>
            <a:endParaRPr sz="1400" b="0" i="0" u="none" strike="noStrike" cap="none">
              <a:solidFill>
                <a:srgbClr val="000000"/>
              </a:solidFill>
              <a:latin typeface="Arial"/>
              <a:ea typeface="Arial"/>
              <a:cs typeface="Arial"/>
              <a:sym typeface="Arial"/>
            </a:endParaRPr>
          </a:p>
          <a:p>
            <a:pPr marL="733425" marR="0" lvl="1" indent="-276225" algn="l" rtl="0">
              <a:lnSpc>
                <a:spcPct val="150000"/>
              </a:lnSpc>
              <a:spcBef>
                <a:spcPts val="5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Connection control </a:t>
            </a:r>
            <a:r>
              <a:rPr lang="en-US" sz="2000" b="0" i="0" u="none" strike="noStrike" cap="none">
                <a:solidFill>
                  <a:srgbClr val="000000"/>
                </a:solidFill>
                <a:latin typeface="Arial"/>
                <a:ea typeface="Arial"/>
                <a:cs typeface="Arial"/>
                <a:sym typeface="Arial"/>
              </a:rPr>
              <a:t>( Connection-oriented or connection-less)</a:t>
            </a:r>
            <a:endParaRPr sz="1400" b="0" i="0" u="none" strike="noStrike" cap="none">
              <a:solidFill>
                <a:srgbClr val="000000"/>
              </a:solidFill>
              <a:latin typeface="Arial"/>
              <a:ea typeface="Arial"/>
              <a:cs typeface="Arial"/>
              <a:sym typeface="Arial"/>
            </a:endParaRPr>
          </a:p>
          <a:p>
            <a:pPr marL="733425" marR="0" lvl="1" indent="-276225" algn="l" rtl="0">
              <a:lnSpc>
                <a:spcPct val="15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Flow control</a:t>
            </a:r>
            <a:endParaRPr sz="1400" b="0" i="0" u="none" strike="noStrike" cap="none">
              <a:solidFill>
                <a:srgbClr val="000000"/>
              </a:solidFill>
              <a:latin typeface="Arial"/>
              <a:ea typeface="Arial"/>
              <a:cs typeface="Arial"/>
              <a:sym typeface="Arial"/>
            </a:endParaRPr>
          </a:p>
          <a:p>
            <a:pPr marL="733425" marR="0" lvl="1" indent="-276225" algn="l" rtl="0">
              <a:lnSpc>
                <a:spcPct val="15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Error control</a:t>
            </a:r>
            <a:endParaRPr sz="1400" b="0" i="0" u="none" strike="noStrike" cap="none">
              <a:solidFill>
                <a:srgbClr val="000000"/>
              </a:solidFill>
              <a:latin typeface="Arial"/>
              <a:ea typeface="Arial"/>
              <a:cs typeface="Arial"/>
              <a:sym typeface="Arial"/>
            </a:endParaRPr>
          </a:p>
        </p:txBody>
      </p:sp>
      <p:sp>
        <p:nvSpPr>
          <p:cNvPr id="614" name="Google Shape;614;p66"/>
          <p:cNvSpPr/>
          <p:nvPr/>
        </p:nvSpPr>
        <p:spPr>
          <a:xfrm>
            <a:off x="458787" y="7620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615" name="Google Shape;615;p66"/>
          <p:cNvSpPr txBox="1"/>
          <p:nvPr/>
        </p:nvSpPr>
        <p:spPr>
          <a:xfrm>
            <a:off x="458787" y="825500"/>
            <a:ext cx="8077200" cy="1202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The transport layer is responsible for the delivery </a:t>
            </a:r>
            <a:br>
              <a:rPr lang="en-US" sz="2400" b="1" i="0" u="none" strike="noStrike" cap="none">
                <a:solidFill>
                  <a:srgbClr val="000000"/>
                </a:solidFill>
                <a:latin typeface="Arial"/>
                <a:ea typeface="Arial"/>
                <a:cs typeface="Arial"/>
                <a:sym typeface="Arial"/>
              </a:rPr>
            </a:br>
            <a:r>
              <a:rPr lang="en-US" sz="2400" b="1" i="0" u="none" strike="noStrike" cap="none">
                <a:solidFill>
                  <a:srgbClr val="000000"/>
                </a:solidFill>
                <a:latin typeface="Arial"/>
                <a:ea typeface="Arial"/>
                <a:cs typeface="Arial"/>
                <a:sym typeface="Arial"/>
              </a:rPr>
              <a:t>of a message from one process to another.</a:t>
            </a:r>
            <a:endParaRPr sz="2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sp>
        <p:nvSpPr>
          <p:cNvPr id="616" name="Google Shape;616;p66"/>
          <p:cNvSpPr txBox="1"/>
          <p:nvPr/>
        </p:nvSpPr>
        <p:spPr>
          <a:xfrm>
            <a:off x="381000" y="0"/>
            <a:ext cx="4572000" cy="825500"/>
          </a:xfrm>
          <a:prstGeom prst="rect">
            <a:avLst/>
          </a:prstGeom>
          <a:noFill/>
          <a:ln>
            <a:noFill/>
          </a:ln>
        </p:spPr>
        <p:txBody>
          <a:bodyPr spcFirstLastPara="1" wrap="square" lIns="90000" tIns="46800" rIns="90000" bIns="46800" anchor="t" anchorCtr="0">
            <a:spAutoFit/>
          </a:bodyPr>
          <a:lstStyle/>
          <a:p>
            <a:pPr marL="457200" marR="0" lvl="0" indent="-447675" algn="l" rtl="0">
              <a:lnSpc>
                <a:spcPct val="150000"/>
              </a:lnSpc>
              <a:spcBef>
                <a:spcPts val="0"/>
              </a:spcBef>
              <a:spcAft>
                <a:spcPts val="0"/>
              </a:spcAft>
              <a:buClr>
                <a:srgbClr val="0033CC"/>
              </a:buClr>
              <a:buSzPts val="3200"/>
              <a:buFont typeface="Arial"/>
              <a:buNone/>
            </a:pPr>
            <a:r>
              <a:rPr lang="en-US" sz="3200" b="1" i="0" u="none" strike="noStrike" cap="none">
                <a:solidFill>
                  <a:srgbClr val="0033CC"/>
                </a:solidFill>
                <a:latin typeface="Arial"/>
                <a:ea typeface="Arial"/>
                <a:cs typeface="Arial"/>
                <a:sym typeface="Arial"/>
              </a:rPr>
              <a:t>Transport Layer</a:t>
            </a:r>
            <a:endParaRPr sz="1400" b="0" i="0" u="none" strike="noStrike" cap="none">
              <a:solidFill>
                <a:srgbClr val="000000"/>
              </a:solidFill>
              <a:latin typeface="Arial"/>
              <a:ea typeface="Arial"/>
              <a:cs typeface="Arial"/>
              <a:sym typeface="Arial"/>
            </a:endParaRPr>
          </a:p>
        </p:txBody>
      </p:sp>
      <p:sp>
        <p:nvSpPr>
          <p:cNvPr id="617" name="Google Shape;617;p66"/>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cxnSp>
        <p:nvCxnSpPr>
          <p:cNvPr id="623" name="Google Shape;623;p67"/>
          <p:cNvCxnSpPr/>
          <p:nvPr/>
        </p:nvCxnSpPr>
        <p:spPr>
          <a:xfrm>
            <a:off x="152400" y="762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624" name="Google Shape;624;p67"/>
          <p:cNvCxnSpPr/>
          <p:nvPr/>
        </p:nvCxnSpPr>
        <p:spPr>
          <a:xfrm>
            <a:off x="152400" y="914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625" name="Google Shape;625;p67"/>
          <p:cNvSpPr txBox="1"/>
          <p:nvPr/>
        </p:nvSpPr>
        <p:spPr>
          <a:xfrm>
            <a:off x="115887" y="152400"/>
            <a:ext cx="3509962" cy="642937"/>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1" u="none" strike="noStrike" cap="none">
                <a:solidFill>
                  <a:srgbClr val="000000"/>
                </a:solidFill>
                <a:latin typeface="Arial"/>
                <a:ea typeface="Arial"/>
                <a:cs typeface="Arial"/>
                <a:sym typeface="Arial"/>
              </a:rPr>
              <a:t>Transport layer</a:t>
            </a:r>
            <a:endParaRPr sz="1400" b="0" i="0" u="none" strike="noStrike" cap="none">
              <a:solidFill>
                <a:srgbClr val="000000"/>
              </a:solidFill>
              <a:latin typeface="Arial"/>
              <a:ea typeface="Arial"/>
              <a:cs typeface="Arial"/>
              <a:sym typeface="Arial"/>
            </a:endParaRPr>
          </a:p>
        </p:txBody>
      </p:sp>
      <p:pic>
        <p:nvPicPr>
          <p:cNvPr id="626" name="Google Shape;626;p67"/>
          <p:cNvPicPr preferRelativeResize="0"/>
          <p:nvPr/>
        </p:nvPicPr>
        <p:blipFill rotWithShape="1">
          <a:blip r:embed="rId3">
            <a:alphaModFix/>
          </a:blip>
          <a:srcRect/>
          <a:stretch/>
        </p:blipFill>
        <p:spPr>
          <a:xfrm>
            <a:off x="225425" y="2209800"/>
            <a:ext cx="8693150" cy="3025775"/>
          </a:xfrm>
          <a:prstGeom prst="rect">
            <a:avLst/>
          </a:prstGeom>
          <a:noFill/>
          <a:ln>
            <a:noFill/>
          </a:ln>
        </p:spPr>
      </p:pic>
      <p:sp>
        <p:nvSpPr>
          <p:cNvPr id="627" name="Google Shape;627;p67"/>
          <p:cNvSpPr txBox="1"/>
          <p:nvPr/>
        </p:nvSpPr>
        <p:spPr>
          <a:xfrm>
            <a:off x="19050" y="1447800"/>
            <a:ext cx="4583112" cy="46037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Segmentation and reassembly</a:t>
            </a:r>
            <a:endParaRPr sz="1400" b="0" i="0" u="none" strike="noStrike" cap="none">
              <a:solidFill>
                <a:srgbClr val="000000"/>
              </a:solidFill>
              <a:latin typeface="Arial"/>
              <a:ea typeface="Arial"/>
              <a:cs typeface="Arial"/>
              <a:sym typeface="Arial"/>
            </a:endParaRPr>
          </a:p>
        </p:txBody>
      </p:sp>
      <p:sp>
        <p:nvSpPr>
          <p:cNvPr id="628" name="Google Shape;628;p67"/>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3"/>
        <p:cNvGrpSpPr/>
        <p:nvPr/>
      </p:nvGrpSpPr>
      <p:grpSpPr>
        <a:xfrm>
          <a:off x="0" y="0"/>
          <a:ext cx="0" cy="0"/>
          <a:chOff x="0" y="0"/>
          <a:chExt cx="0" cy="0"/>
        </a:xfrm>
      </p:grpSpPr>
      <p:cxnSp>
        <p:nvCxnSpPr>
          <p:cNvPr id="634" name="Google Shape;634;p68"/>
          <p:cNvCxnSpPr/>
          <p:nvPr/>
        </p:nvCxnSpPr>
        <p:spPr>
          <a:xfrm>
            <a:off x="152400" y="762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635" name="Google Shape;635;p68"/>
          <p:cNvCxnSpPr/>
          <p:nvPr/>
        </p:nvCxnSpPr>
        <p:spPr>
          <a:xfrm>
            <a:off x="152400" y="914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636" name="Google Shape;636;p68"/>
          <p:cNvSpPr txBox="1"/>
          <p:nvPr/>
        </p:nvSpPr>
        <p:spPr>
          <a:xfrm>
            <a:off x="327025" y="304800"/>
            <a:ext cx="630555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Reliable process-to-process delivery of a message</a:t>
            </a:r>
            <a:endParaRPr sz="1400" b="0" i="0" u="none" strike="noStrike" cap="none">
              <a:solidFill>
                <a:srgbClr val="000000"/>
              </a:solidFill>
              <a:latin typeface="Arial"/>
              <a:ea typeface="Arial"/>
              <a:cs typeface="Arial"/>
              <a:sym typeface="Arial"/>
            </a:endParaRPr>
          </a:p>
        </p:txBody>
      </p:sp>
      <p:pic>
        <p:nvPicPr>
          <p:cNvPr id="637" name="Google Shape;637;p68"/>
          <p:cNvPicPr preferRelativeResize="0"/>
          <p:nvPr/>
        </p:nvPicPr>
        <p:blipFill rotWithShape="1">
          <a:blip r:embed="rId3">
            <a:alphaModFix/>
          </a:blip>
          <a:srcRect/>
          <a:stretch/>
        </p:blipFill>
        <p:spPr>
          <a:xfrm>
            <a:off x="530225" y="2025650"/>
            <a:ext cx="7623175" cy="3136900"/>
          </a:xfrm>
          <a:prstGeom prst="rect">
            <a:avLst/>
          </a:prstGeom>
          <a:noFill/>
          <a:ln>
            <a:noFill/>
          </a:ln>
        </p:spPr>
      </p:pic>
      <p:sp>
        <p:nvSpPr>
          <p:cNvPr id="638" name="Google Shape;638;p68"/>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3"/>
        <p:cNvGrpSpPr/>
        <p:nvPr/>
      </p:nvGrpSpPr>
      <p:grpSpPr>
        <a:xfrm>
          <a:off x="0" y="0"/>
          <a:ext cx="0" cy="0"/>
          <a:chOff x="0" y="0"/>
          <a:chExt cx="0" cy="0"/>
        </a:xfrm>
      </p:grpSpPr>
      <p:cxnSp>
        <p:nvCxnSpPr>
          <p:cNvPr id="644" name="Google Shape;644;p69"/>
          <p:cNvCxnSpPr/>
          <p:nvPr/>
        </p:nvCxnSpPr>
        <p:spPr>
          <a:xfrm>
            <a:off x="152400" y="762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645" name="Google Shape;645;p69"/>
          <p:cNvCxnSpPr/>
          <p:nvPr/>
        </p:nvCxnSpPr>
        <p:spPr>
          <a:xfrm>
            <a:off x="152400" y="914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646" name="Google Shape;646;p69"/>
          <p:cNvSpPr txBox="1"/>
          <p:nvPr/>
        </p:nvSpPr>
        <p:spPr>
          <a:xfrm>
            <a:off x="-4762" y="249237"/>
            <a:ext cx="5872162" cy="581025"/>
          </a:xfrm>
          <a:prstGeom prst="rect">
            <a:avLst/>
          </a:prstGeom>
          <a:solidFill>
            <a:srgbClr val="FFFF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Arial"/>
                <a:ea typeface="Arial"/>
                <a:cs typeface="Arial"/>
                <a:sym typeface="Arial"/>
              </a:rPr>
              <a:t>Example  3</a:t>
            </a:r>
            <a:endParaRPr sz="1400" b="0" i="0" u="none" strike="noStrike" cap="none">
              <a:solidFill>
                <a:srgbClr val="000000"/>
              </a:solidFill>
              <a:latin typeface="Arial"/>
              <a:ea typeface="Arial"/>
              <a:cs typeface="Arial"/>
              <a:sym typeface="Arial"/>
            </a:endParaRPr>
          </a:p>
        </p:txBody>
      </p:sp>
      <p:sp>
        <p:nvSpPr>
          <p:cNvPr id="647" name="Google Shape;647;p69"/>
          <p:cNvSpPr txBox="1"/>
          <p:nvPr/>
        </p:nvSpPr>
        <p:spPr>
          <a:xfrm>
            <a:off x="152400" y="1219200"/>
            <a:ext cx="2895600" cy="4483100"/>
          </a:xfrm>
          <a:prstGeom prst="rect">
            <a:avLst/>
          </a:prstGeom>
          <a:noFill/>
          <a:ln>
            <a:noFill/>
          </a:ln>
        </p:spPr>
        <p:txBody>
          <a:bodyPr spcFirstLastPara="1" wrap="square" lIns="90000" tIns="46800" rIns="90000" bIns="46800" anchor="t" anchorCtr="0">
            <a:spAutoFit/>
          </a:bodyPr>
          <a:lstStyle/>
          <a:p>
            <a:pPr marL="0" marR="0" lvl="0" indent="0" algn="just" rtl="0">
              <a:lnSpc>
                <a:spcPct val="100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Data coming from the upper layers have port addresses </a:t>
            </a:r>
            <a:r>
              <a:rPr lang="en-US" sz="1800" b="1" i="0" u="none" strike="noStrike" cap="none">
                <a:solidFill>
                  <a:srgbClr val="FF0000"/>
                </a:solidFill>
                <a:latin typeface="Times New Roman"/>
                <a:ea typeface="Times New Roman"/>
                <a:cs typeface="Times New Roman"/>
                <a:sym typeface="Times New Roman"/>
              </a:rPr>
              <a:t>j</a:t>
            </a:r>
            <a:r>
              <a:rPr lang="en-US" sz="1800" b="1" i="0" u="none" strike="noStrike" cap="none">
                <a:solidFill>
                  <a:srgbClr val="000000"/>
                </a:solidFill>
                <a:latin typeface="Times New Roman"/>
                <a:ea typeface="Times New Roman"/>
                <a:cs typeface="Times New Roman"/>
                <a:sym typeface="Times New Roman"/>
              </a:rPr>
              <a:t> and </a:t>
            </a:r>
            <a:r>
              <a:rPr lang="en-US" sz="1800" b="1" i="0" u="none" strike="noStrike" cap="none">
                <a:solidFill>
                  <a:srgbClr val="FF0000"/>
                </a:solidFill>
                <a:latin typeface="Times New Roman"/>
                <a:ea typeface="Times New Roman"/>
                <a:cs typeface="Times New Roman"/>
                <a:sym typeface="Times New Roman"/>
              </a:rPr>
              <a:t>k</a:t>
            </a:r>
            <a:r>
              <a:rPr lang="en-US" sz="1800" b="1" i="0" u="none" strike="noStrike" cap="none">
                <a:solidFill>
                  <a:srgbClr val="000000"/>
                </a:solidFill>
                <a:latin typeface="Times New Roman"/>
                <a:ea typeface="Times New Roman"/>
                <a:cs typeface="Times New Roman"/>
                <a:sym typeface="Times New Roman"/>
              </a:rPr>
              <a:t> (j is the address of the sending process, and k is the address of the receiving process). Since the data size is larger than the network layer can handle, the data are split into two packets, each packet retaining the port addresses (j and k). Then in the network layer, network addresses (A and P) are added to each packet.</a:t>
            </a:r>
            <a:endParaRPr sz="1400" b="0" i="0" u="none" strike="noStrike" cap="none">
              <a:solidFill>
                <a:srgbClr val="000000"/>
              </a:solidFill>
              <a:latin typeface="Arial"/>
              <a:ea typeface="Arial"/>
              <a:cs typeface="Arial"/>
              <a:sym typeface="Arial"/>
            </a:endParaRPr>
          </a:p>
        </p:txBody>
      </p:sp>
      <p:pic>
        <p:nvPicPr>
          <p:cNvPr id="648" name="Google Shape;648;p69"/>
          <p:cNvPicPr preferRelativeResize="0"/>
          <p:nvPr/>
        </p:nvPicPr>
        <p:blipFill rotWithShape="1">
          <a:blip r:embed="rId3">
            <a:alphaModFix/>
          </a:blip>
          <a:srcRect/>
          <a:stretch/>
        </p:blipFill>
        <p:spPr>
          <a:xfrm>
            <a:off x="3213100" y="1524000"/>
            <a:ext cx="5943600" cy="3721100"/>
          </a:xfrm>
          <a:prstGeom prst="rect">
            <a:avLst/>
          </a:prstGeom>
          <a:noFill/>
          <a:ln>
            <a:noFill/>
          </a:ln>
        </p:spPr>
      </p:pic>
      <p:sp>
        <p:nvSpPr>
          <p:cNvPr id="649" name="Google Shape;649;p69"/>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4"/>
        <p:cNvGrpSpPr/>
        <p:nvPr/>
      </p:nvGrpSpPr>
      <p:grpSpPr>
        <a:xfrm>
          <a:off x="0" y="0"/>
          <a:ext cx="0" cy="0"/>
          <a:chOff x="0" y="0"/>
          <a:chExt cx="0" cy="0"/>
        </a:xfrm>
      </p:grpSpPr>
      <p:sp>
        <p:nvSpPr>
          <p:cNvPr id="655" name="Google Shape;655;p70"/>
          <p:cNvSpPr txBox="1"/>
          <p:nvPr/>
        </p:nvSpPr>
        <p:spPr>
          <a:xfrm>
            <a:off x="381000" y="914400"/>
            <a:ext cx="8077200" cy="8255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The session layer is responsible for dialog </a:t>
            </a:r>
            <a:br>
              <a:rPr lang="en-US" sz="2400" b="1" i="0" u="none" strike="noStrike" cap="none">
                <a:solidFill>
                  <a:srgbClr val="000000"/>
                </a:solidFill>
                <a:latin typeface="Arial"/>
                <a:ea typeface="Arial"/>
                <a:cs typeface="Arial"/>
                <a:sym typeface="Arial"/>
              </a:rPr>
            </a:br>
            <a:r>
              <a:rPr lang="en-US" sz="2400" b="1" i="0" u="none" strike="noStrike" cap="none">
                <a:solidFill>
                  <a:srgbClr val="000000"/>
                </a:solidFill>
                <a:latin typeface="Arial"/>
                <a:ea typeface="Arial"/>
                <a:cs typeface="Arial"/>
                <a:sym typeface="Arial"/>
              </a:rPr>
              <a:t>control and synchronization.</a:t>
            </a:r>
            <a:endParaRPr sz="1400" b="0" i="0" u="none" strike="noStrike" cap="none">
              <a:solidFill>
                <a:srgbClr val="000000"/>
              </a:solidFill>
              <a:latin typeface="Arial"/>
              <a:ea typeface="Arial"/>
              <a:cs typeface="Arial"/>
              <a:sym typeface="Arial"/>
            </a:endParaRPr>
          </a:p>
        </p:txBody>
      </p:sp>
      <p:sp>
        <p:nvSpPr>
          <p:cNvPr id="656" name="Google Shape;656;p70"/>
          <p:cNvSpPr txBox="1"/>
          <p:nvPr/>
        </p:nvSpPr>
        <p:spPr>
          <a:xfrm>
            <a:off x="381000" y="-76200"/>
            <a:ext cx="4572000" cy="917575"/>
          </a:xfrm>
          <a:prstGeom prst="rect">
            <a:avLst/>
          </a:prstGeom>
          <a:noFill/>
          <a:ln>
            <a:noFill/>
          </a:ln>
        </p:spPr>
        <p:txBody>
          <a:bodyPr spcFirstLastPara="1" wrap="square" lIns="90000" tIns="46800" rIns="90000" bIns="46800" anchor="t" anchorCtr="0">
            <a:spAutoFit/>
          </a:bodyPr>
          <a:lstStyle/>
          <a:p>
            <a:pPr marL="457200" marR="0" lvl="0" indent="-447675" algn="l" rtl="0">
              <a:lnSpc>
                <a:spcPct val="150000"/>
              </a:lnSpc>
              <a:spcBef>
                <a:spcPts val="0"/>
              </a:spcBef>
              <a:spcAft>
                <a:spcPts val="0"/>
              </a:spcAft>
              <a:buClr>
                <a:srgbClr val="0033CC"/>
              </a:buClr>
              <a:buSzPts val="3600"/>
              <a:buFont typeface="Arial"/>
              <a:buNone/>
            </a:pPr>
            <a:r>
              <a:rPr lang="en-US" sz="3600" b="1" i="0" u="none" strike="noStrike" cap="none">
                <a:solidFill>
                  <a:srgbClr val="0033CC"/>
                </a:solidFill>
                <a:latin typeface="Arial"/>
                <a:ea typeface="Arial"/>
                <a:cs typeface="Arial"/>
                <a:sym typeface="Arial"/>
              </a:rPr>
              <a:t>Session Layer</a:t>
            </a:r>
            <a:endParaRPr sz="1400" b="0" i="0" u="none" strike="noStrike" cap="none">
              <a:solidFill>
                <a:srgbClr val="000000"/>
              </a:solidFill>
              <a:latin typeface="Arial"/>
              <a:ea typeface="Arial"/>
              <a:cs typeface="Arial"/>
              <a:sym typeface="Arial"/>
            </a:endParaRPr>
          </a:p>
        </p:txBody>
      </p:sp>
      <p:sp>
        <p:nvSpPr>
          <p:cNvPr id="657" name="Google Shape;657;p70"/>
          <p:cNvSpPr txBox="1"/>
          <p:nvPr/>
        </p:nvSpPr>
        <p:spPr>
          <a:xfrm>
            <a:off x="762000" y="2057400"/>
            <a:ext cx="7391400" cy="3234600"/>
          </a:xfrm>
          <a:prstGeom prst="rect">
            <a:avLst/>
          </a:prstGeom>
          <a:noFill/>
          <a:ln>
            <a:noFill/>
          </a:ln>
        </p:spPr>
        <p:txBody>
          <a:bodyPr spcFirstLastPara="1" wrap="square" lIns="90000" tIns="46800" rIns="90000" bIns="46800"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	This layer maintains sessions.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	It establishes, maintains and synchronize the interaction between communicating system</a:t>
            </a:r>
            <a:endParaRPr sz="1400" b="0" i="0" u="none" strike="noStrike" cap="none">
              <a:solidFill>
                <a:srgbClr val="000000"/>
              </a:solidFill>
              <a:latin typeface="Arial"/>
              <a:ea typeface="Arial"/>
              <a:cs typeface="Arial"/>
              <a:sym typeface="Arial"/>
            </a:endParaRPr>
          </a:p>
          <a:p>
            <a:pPr marL="457200" marR="0" lvl="1" indent="-342900" algn="l" rtl="0">
              <a:lnSpc>
                <a:spcPct val="150000"/>
              </a:lnSpc>
              <a:spcBef>
                <a:spcPts val="0"/>
              </a:spcBef>
              <a:spcAft>
                <a:spcPts val="0"/>
              </a:spcAft>
              <a:buClr>
                <a:srgbClr val="333399"/>
              </a:buClr>
              <a:buSzPts val="2400"/>
              <a:buFont typeface="Noto Sans Symbols"/>
              <a:buChar char="▪"/>
            </a:pPr>
            <a:r>
              <a:rPr lang="en-US" sz="2400" b="1" i="0" u="none" strike="noStrike" cap="none">
                <a:solidFill>
                  <a:srgbClr val="FF0000"/>
                </a:solidFill>
                <a:latin typeface="Arial"/>
                <a:ea typeface="Arial"/>
                <a:cs typeface="Arial"/>
                <a:sym typeface="Arial"/>
              </a:rPr>
              <a:t>Function</a:t>
            </a:r>
            <a:endParaRPr sz="1400" b="0" i="0" u="none" strike="noStrike" cap="none">
              <a:solidFill>
                <a:srgbClr val="000000"/>
              </a:solidFill>
              <a:latin typeface="Arial"/>
              <a:ea typeface="Arial"/>
              <a:cs typeface="Arial"/>
              <a:sym typeface="Arial"/>
            </a:endParaRPr>
          </a:p>
          <a:p>
            <a:pPr marL="914400" marR="0" lvl="2" indent="-457200" algn="l" rtl="0">
              <a:lnSpc>
                <a:spcPct val="150000"/>
              </a:lnSpc>
              <a:spcBef>
                <a:spcPts val="0"/>
              </a:spcBef>
              <a:spcAft>
                <a:spcPts val="0"/>
              </a:spcAft>
              <a:buClr>
                <a:srgbClr val="FF0000"/>
              </a:buClr>
              <a:buSzPts val="2400"/>
              <a:buFont typeface="Noto Sans Symbols"/>
              <a:buChar char="▪"/>
            </a:pPr>
            <a:r>
              <a:rPr lang="en-US" sz="2400" b="0" i="0" u="none" strike="noStrike" cap="none">
                <a:solidFill>
                  <a:srgbClr val="000000"/>
                </a:solidFill>
                <a:latin typeface="Arial"/>
                <a:ea typeface="Arial"/>
                <a:cs typeface="Arial"/>
                <a:sym typeface="Arial"/>
              </a:rPr>
              <a:t>Dialog control</a:t>
            </a:r>
            <a:endParaRPr sz="1400" b="0" i="0" u="none" strike="noStrike" cap="none">
              <a:solidFill>
                <a:srgbClr val="000000"/>
              </a:solidFill>
              <a:latin typeface="Arial"/>
              <a:ea typeface="Arial"/>
              <a:cs typeface="Arial"/>
              <a:sym typeface="Arial"/>
            </a:endParaRPr>
          </a:p>
          <a:p>
            <a:pPr marL="914400" marR="0" lvl="2" indent="-457200" algn="l" rtl="0">
              <a:lnSpc>
                <a:spcPct val="150000"/>
              </a:lnSpc>
              <a:spcBef>
                <a:spcPts val="0"/>
              </a:spcBef>
              <a:spcAft>
                <a:spcPts val="0"/>
              </a:spcAft>
              <a:buClr>
                <a:srgbClr val="FF0000"/>
              </a:buClr>
              <a:buSzPts val="2400"/>
              <a:buFont typeface="Noto Sans Symbols"/>
              <a:buChar char="▪"/>
            </a:pPr>
            <a:r>
              <a:rPr lang="en-US" sz="2400" b="0" i="0" u="none" strike="noStrike" cap="none">
                <a:solidFill>
                  <a:srgbClr val="000000"/>
                </a:solidFill>
                <a:latin typeface="Arial"/>
                <a:ea typeface="Arial"/>
                <a:cs typeface="Arial"/>
                <a:sym typeface="Arial"/>
              </a:rPr>
              <a:t>Synchronization (checkpoints)</a:t>
            </a:r>
            <a:endParaRPr sz="1400" b="0" i="0" u="none" strike="noStrike" cap="none">
              <a:solidFill>
                <a:srgbClr val="000000"/>
              </a:solidFill>
              <a:latin typeface="Arial"/>
              <a:ea typeface="Arial"/>
              <a:cs typeface="Arial"/>
              <a:sym typeface="Arial"/>
            </a:endParaRPr>
          </a:p>
        </p:txBody>
      </p:sp>
      <p:sp>
        <p:nvSpPr>
          <p:cNvPr id="658" name="Google Shape;658;p70"/>
          <p:cNvSpPr/>
          <p:nvPr/>
        </p:nvSpPr>
        <p:spPr>
          <a:xfrm>
            <a:off x="458787" y="7620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659" name="Google Shape;659;p70"/>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4"/>
        <p:cNvGrpSpPr/>
        <p:nvPr/>
      </p:nvGrpSpPr>
      <p:grpSpPr>
        <a:xfrm>
          <a:off x="0" y="0"/>
          <a:ext cx="0" cy="0"/>
          <a:chOff x="0" y="0"/>
          <a:chExt cx="0" cy="0"/>
        </a:xfrm>
      </p:grpSpPr>
      <p:sp>
        <p:nvSpPr>
          <p:cNvPr id="665" name="Google Shape;665;p71"/>
          <p:cNvSpPr txBox="1"/>
          <p:nvPr/>
        </p:nvSpPr>
        <p:spPr>
          <a:xfrm>
            <a:off x="214312" y="228600"/>
            <a:ext cx="2474912" cy="5207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1" u="none" strike="noStrike" cap="none">
                <a:solidFill>
                  <a:srgbClr val="000000"/>
                </a:solidFill>
                <a:latin typeface="Arial"/>
                <a:ea typeface="Arial"/>
                <a:cs typeface="Arial"/>
                <a:sym typeface="Arial"/>
              </a:rPr>
              <a:t>Session layer</a:t>
            </a:r>
            <a:endParaRPr sz="1400" b="0" i="0" u="none" strike="noStrike" cap="none">
              <a:solidFill>
                <a:srgbClr val="000000"/>
              </a:solidFill>
              <a:latin typeface="Arial"/>
              <a:ea typeface="Arial"/>
              <a:cs typeface="Arial"/>
              <a:sym typeface="Arial"/>
            </a:endParaRPr>
          </a:p>
        </p:txBody>
      </p:sp>
      <p:pic>
        <p:nvPicPr>
          <p:cNvPr id="666" name="Google Shape;666;p71"/>
          <p:cNvPicPr preferRelativeResize="0"/>
          <p:nvPr/>
        </p:nvPicPr>
        <p:blipFill rotWithShape="1">
          <a:blip r:embed="rId3">
            <a:alphaModFix/>
          </a:blip>
          <a:srcRect/>
          <a:stretch/>
        </p:blipFill>
        <p:spPr>
          <a:xfrm>
            <a:off x="293687" y="2133600"/>
            <a:ext cx="8556625" cy="3973512"/>
          </a:xfrm>
          <a:prstGeom prst="rect">
            <a:avLst/>
          </a:prstGeom>
          <a:noFill/>
          <a:ln>
            <a:noFill/>
          </a:ln>
        </p:spPr>
      </p:pic>
      <p:sp>
        <p:nvSpPr>
          <p:cNvPr id="667" name="Google Shape;667;p71"/>
          <p:cNvSpPr/>
          <p:nvPr/>
        </p:nvSpPr>
        <p:spPr>
          <a:xfrm>
            <a:off x="458787" y="9144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668" name="Google Shape;668;p71"/>
          <p:cNvSpPr txBox="1"/>
          <p:nvPr/>
        </p:nvSpPr>
        <p:spPr>
          <a:xfrm>
            <a:off x="331787" y="1295400"/>
            <a:ext cx="2943225" cy="5207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Synchronization</a:t>
            </a:r>
            <a:endParaRPr sz="1400" b="0" i="0" u="none" strike="noStrike" cap="none">
              <a:solidFill>
                <a:srgbClr val="000000"/>
              </a:solidFill>
              <a:latin typeface="Arial"/>
              <a:ea typeface="Arial"/>
              <a:cs typeface="Arial"/>
              <a:sym typeface="Arial"/>
            </a:endParaRPr>
          </a:p>
        </p:txBody>
      </p:sp>
      <p:sp>
        <p:nvSpPr>
          <p:cNvPr id="669" name="Google Shape;669;p71"/>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59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
        <p:cNvGrpSpPr/>
        <p:nvPr/>
      </p:nvGrpSpPr>
      <p:grpSpPr>
        <a:xfrm>
          <a:off x="0" y="0"/>
          <a:ext cx="0" cy="0"/>
          <a:chOff x="0" y="0"/>
          <a:chExt cx="0" cy="0"/>
        </a:xfrm>
      </p:grpSpPr>
      <p:cxnSp>
        <p:nvCxnSpPr>
          <p:cNvPr id="128" name="Google Shape;128;p18"/>
          <p:cNvCxnSpPr/>
          <p:nvPr/>
        </p:nvCxnSpPr>
        <p:spPr>
          <a:xfrm>
            <a:off x="152400" y="2286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129" name="Google Shape;129;p18"/>
          <p:cNvCxnSpPr/>
          <p:nvPr/>
        </p:nvCxnSpPr>
        <p:spPr>
          <a:xfrm>
            <a:off x="152400" y="10668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130" name="Google Shape;130;p18"/>
          <p:cNvSpPr txBox="1"/>
          <p:nvPr/>
        </p:nvSpPr>
        <p:spPr>
          <a:xfrm>
            <a:off x="311150" y="304800"/>
            <a:ext cx="3711575"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1" u="none" strike="noStrike" cap="none">
                <a:solidFill>
                  <a:srgbClr val="000000"/>
                </a:solidFill>
                <a:latin typeface="Times New Roman"/>
                <a:ea typeface="Times New Roman"/>
                <a:cs typeface="Times New Roman"/>
                <a:sym typeface="Times New Roman"/>
              </a:rPr>
              <a:t>Types of connections</a:t>
            </a:r>
            <a:endParaRPr sz="1400" b="0" i="0" u="none" strike="noStrike" cap="none">
              <a:solidFill>
                <a:srgbClr val="000000"/>
              </a:solidFill>
              <a:latin typeface="Arial"/>
              <a:ea typeface="Arial"/>
              <a:cs typeface="Arial"/>
              <a:sym typeface="Arial"/>
            </a:endParaRPr>
          </a:p>
        </p:txBody>
      </p:sp>
      <p:sp>
        <p:nvSpPr>
          <p:cNvPr id="131" name="Google Shape;131;p18"/>
          <p:cNvSpPr txBox="1"/>
          <p:nvPr/>
        </p:nvSpPr>
        <p:spPr>
          <a:xfrm>
            <a:off x="466725" y="1255712"/>
            <a:ext cx="4052887" cy="4876800"/>
          </a:xfrm>
          <a:prstGeom prst="rect">
            <a:avLst/>
          </a:prstGeom>
          <a:noFill/>
          <a:ln>
            <a:noFill/>
          </a:ln>
        </p:spPr>
        <p:txBody>
          <a:bodyPr spcFirstLastPara="1" wrap="square" lIns="90000" tIns="46800" rIns="90000" bIns="46800" anchor="t" anchorCtr="0">
            <a:noAutofit/>
          </a:bodyPr>
          <a:lstStyle/>
          <a:p>
            <a:pPr marL="333375" marR="0" lvl="0" indent="-333375" algn="l" rtl="0">
              <a:lnSpc>
                <a:spcPct val="100000"/>
              </a:lnSpc>
              <a:spcBef>
                <a:spcPts val="0"/>
              </a:spcBef>
              <a:spcAft>
                <a:spcPts val="0"/>
              </a:spcAft>
              <a:buClr>
                <a:srgbClr val="3333CC"/>
              </a:buClr>
              <a:buSzPts val="1200"/>
              <a:buFont typeface="Noto Sans Symbols"/>
              <a:buChar char="■"/>
            </a:pPr>
            <a:r>
              <a:rPr lang="en-US" sz="2000" b="1" i="0" u="none" strike="noStrike" cap="none">
                <a:solidFill>
                  <a:srgbClr val="FF0000"/>
                </a:solidFill>
                <a:latin typeface="Tahoma"/>
                <a:ea typeface="Tahoma"/>
                <a:cs typeface="Tahoma"/>
                <a:sym typeface="Tahoma"/>
              </a:rPr>
              <a:t>Point to point</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ahoma"/>
                <a:ea typeface="Tahoma"/>
                <a:cs typeface="Tahoma"/>
                <a:sym typeface="Tahoma"/>
              </a:rPr>
              <a:t>A dedicated link is provided between two devices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000000"/>
              </a:buClr>
              <a:buSzPts val="1800"/>
              <a:buFont typeface="Arial"/>
              <a:buNone/>
            </a:pPr>
            <a:endParaRPr sz="1800" b="1" i="0" u="none" strike="noStrike" cap="none">
              <a:solidFill>
                <a:srgbClr val="CC3300"/>
              </a:solidFill>
              <a:latin typeface="Tahoma"/>
              <a:ea typeface="Tahoma"/>
              <a:cs typeface="Tahoma"/>
              <a:sym typeface="Tahoma"/>
            </a:endParaRPr>
          </a:p>
          <a:p>
            <a:pPr marL="733425" marR="0" lvl="1" indent="-276225" algn="l" rtl="0">
              <a:lnSpc>
                <a:spcPct val="100000"/>
              </a:lnSpc>
              <a:spcBef>
                <a:spcPts val="400"/>
              </a:spcBef>
              <a:spcAft>
                <a:spcPts val="0"/>
              </a:spcAft>
              <a:buClr>
                <a:srgbClr val="000000"/>
              </a:buClr>
              <a:buSzPts val="1800"/>
              <a:buFont typeface="Arial"/>
              <a:buNone/>
            </a:pPr>
            <a:endParaRPr sz="1800" b="1" i="0" u="none" strike="noStrike" cap="none">
              <a:solidFill>
                <a:srgbClr val="CC3300"/>
              </a:solidFill>
              <a:latin typeface="Tahoma"/>
              <a:ea typeface="Tahoma"/>
              <a:cs typeface="Tahoma"/>
              <a:sym typeface="Tahoma"/>
            </a:endParaRPr>
          </a:p>
          <a:p>
            <a:pPr marL="733425" marR="0" lvl="1" indent="-276225" algn="l" rtl="0">
              <a:lnSpc>
                <a:spcPct val="100000"/>
              </a:lnSpc>
              <a:spcBef>
                <a:spcPts val="400"/>
              </a:spcBef>
              <a:spcAft>
                <a:spcPts val="0"/>
              </a:spcAft>
              <a:buClr>
                <a:srgbClr val="000000"/>
              </a:buClr>
              <a:buSzPts val="1800"/>
              <a:buFont typeface="Arial"/>
              <a:buNone/>
            </a:pPr>
            <a:endParaRPr sz="1800" b="1" i="0" u="none" strike="noStrike" cap="none">
              <a:solidFill>
                <a:srgbClr val="CC3300"/>
              </a:solidFill>
              <a:latin typeface="Tahoma"/>
              <a:ea typeface="Tahoma"/>
              <a:cs typeface="Tahoma"/>
              <a:sym typeface="Tahoma"/>
            </a:endParaRPr>
          </a:p>
          <a:p>
            <a:pPr marL="733425" marR="0" lvl="1" indent="-276225" algn="l" rtl="0">
              <a:lnSpc>
                <a:spcPct val="100000"/>
              </a:lnSpc>
              <a:spcBef>
                <a:spcPts val="400"/>
              </a:spcBef>
              <a:spcAft>
                <a:spcPts val="0"/>
              </a:spcAft>
              <a:buClr>
                <a:srgbClr val="000000"/>
              </a:buClr>
              <a:buSzPts val="1800"/>
              <a:buFont typeface="Arial"/>
              <a:buNone/>
            </a:pPr>
            <a:endParaRPr sz="1800" b="1" i="0" u="none" strike="noStrike" cap="none">
              <a:solidFill>
                <a:srgbClr val="CC3300"/>
              </a:solidFill>
              <a:latin typeface="Tahoma"/>
              <a:ea typeface="Tahoma"/>
              <a:cs typeface="Tahoma"/>
              <a:sym typeface="Tahoma"/>
            </a:endParaRPr>
          </a:p>
          <a:p>
            <a:pPr marL="733425" marR="0" lvl="1" indent="-276225" algn="l" rtl="0">
              <a:lnSpc>
                <a:spcPct val="100000"/>
              </a:lnSpc>
              <a:spcBef>
                <a:spcPts val="400"/>
              </a:spcBef>
              <a:spcAft>
                <a:spcPts val="0"/>
              </a:spcAft>
              <a:buClr>
                <a:srgbClr val="000000"/>
              </a:buClr>
              <a:buSzPts val="1800"/>
              <a:buFont typeface="Arial"/>
              <a:buNone/>
            </a:pPr>
            <a:endParaRPr sz="1800" b="1" i="0" u="none" strike="noStrike" cap="none">
              <a:solidFill>
                <a:srgbClr val="CC3300"/>
              </a:solidFill>
              <a:latin typeface="Tahoma"/>
              <a:ea typeface="Tahoma"/>
              <a:cs typeface="Tahoma"/>
              <a:sym typeface="Tahoma"/>
            </a:endParaRPr>
          </a:p>
          <a:p>
            <a:pPr marL="733425" marR="0" lvl="1" indent="-276225" algn="l" rtl="0">
              <a:lnSpc>
                <a:spcPct val="100000"/>
              </a:lnSpc>
              <a:spcBef>
                <a:spcPts val="400"/>
              </a:spcBef>
              <a:spcAft>
                <a:spcPts val="0"/>
              </a:spcAft>
              <a:buClr>
                <a:srgbClr val="000000"/>
              </a:buClr>
              <a:buSzPts val="1800"/>
              <a:buFont typeface="Arial"/>
              <a:buNone/>
            </a:pPr>
            <a:endParaRPr sz="1800" b="1" i="0" u="none" strike="noStrike" cap="none">
              <a:solidFill>
                <a:srgbClr val="CC3300"/>
              </a:solidFill>
              <a:latin typeface="Tahoma"/>
              <a:ea typeface="Tahoma"/>
              <a:cs typeface="Tahoma"/>
              <a:sym typeface="Tahoma"/>
            </a:endParaRPr>
          </a:p>
          <a:p>
            <a:pPr marL="333375" marR="0" lvl="0" indent="-333375" algn="l" rtl="0">
              <a:lnSpc>
                <a:spcPct val="100000"/>
              </a:lnSpc>
              <a:spcBef>
                <a:spcPts val="500"/>
              </a:spcBef>
              <a:spcAft>
                <a:spcPts val="0"/>
              </a:spcAft>
              <a:buClr>
                <a:srgbClr val="3333CC"/>
              </a:buClr>
              <a:buSzPts val="1200"/>
              <a:buFont typeface="Noto Sans Symbols"/>
              <a:buChar char="■"/>
            </a:pPr>
            <a:r>
              <a:rPr lang="en-US" sz="2000" b="1" i="0" u="none" strike="noStrike" cap="none">
                <a:solidFill>
                  <a:srgbClr val="FF0000"/>
                </a:solidFill>
                <a:latin typeface="Tahoma"/>
                <a:ea typeface="Tahoma"/>
                <a:cs typeface="Tahoma"/>
                <a:sym typeface="Tahoma"/>
              </a:rPr>
              <a:t>Multipoint</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ahoma"/>
                <a:ea typeface="Tahoma"/>
                <a:cs typeface="Tahoma"/>
                <a:sym typeface="Tahoma"/>
              </a:rPr>
              <a:t>More than two specific devices share a single link</a:t>
            </a:r>
            <a:endParaRPr sz="1400" b="0" i="0" u="none" strike="noStrike" cap="none">
              <a:solidFill>
                <a:srgbClr val="000000"/>
              </a:solidFill>
              <a:latin typeface="Arial"/>
              <a:ea typeface="Arial"/>
              <a:cs typeface="Arial"/>
              <a:sym typeface="Arial"/>
            </a:endParaRPr>
          </a:p>
        </p:txBody>
      </p:sp>
      <p:pic>
        <p:nvPicPr>
          <p:cNvPr id="132" name="Google Shape;132;p18"/>
          <p:cNvPicPr preferRelativeResize="0"/>
          <p:nvPr/>
        </p:nvPicPr>
        <p:blipFill rotWithShape="1">
          <a:blip r:embed="rId3">
            <a:alphaModFix/>
          </a:blip>
          <a:srcRect/>
          <a:stretch/>
        </p:blipFill>
        <p:spPr>
          <a:xfrm>
            <a:off x="4572000" y="1143000"/>
            <a:ext cx="4054475" cy="1889125"/>
          </a:xfrm>
          <a:prstGeom prst="rect">
            <a:avLst/>
          </a:prstGeom>
          <a:noFill/>
          <a:ln>
            <a:noFill/>
          </a:ln>
        </p:spPr>
      </p:pic>
      <p:pic>
        <p:nvPicPr>
          <p:cNvPr id="133" name="Google Shape;133;p18"/>
          <p:cNvPicPr preferRelativeResize="0"/>
          <p:nvPr/>
        </p:nvPicPr>
        <p:blipFill rotWithShape="1">
          <a:blip r:embed="rId4">
            <a:alphaModFix/>
          </a:blip>
          <a:srcRect/>
          <a:stretch/>
        </p:blipFill>
        <p:spPr>
          <a:xfrm>
            <a:off x="4572000" y="3886200"/>
            <a:ext cx="4054475" cy="2366962"/>
          </a:xfrm>
          <a:prstGeom prst="rect">
            <a:avLst/>
          </a:prstGeom>
          <a:noFill/>
          <a:ln>
            <a:noFill/>
          </a:ln>
        </p:spPr>
      </p:pic>
      <p:sp>
        <p:nvSpPr>
          <p:cNvPr id="134" name="Google Shape;134;p18"/>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4"/>
        <p:cNvGrpSpPr/>
        <p:nvPr/>
      </p:nvGrpSpPr>
      <p:grpSpPr>
        <a:xfrm>
          <a:off x="0" y="0"/>
          <a:ext cx="0" cy="0"/>
          <a:chOff x="0" y="0"/>
          <a:chExt cx="0" cy="0"/>
        </a:xfrm>
      </p:grpSpPr>
      <p:sp>
        <p:nvSpPr>
          <p:cNvPr id="675" name="Google Shape;675;p72"/>
          <p:cNvSpPr/>
          <p:nvPr/>
        </p:nvSpPr>
        <p:spPr>
          <a:xfrm>
            <a:off x="458787" y="8382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676" name="Google Shape;676;p72"/>
          <p:cNvSpPr txBox="1"/>
          <p:nvPr/>
        </p:nvSpPr>
        <p:spPr>
          <a:xfrm>
            <a:off x="419100" y="930275"/>
            <a:ext cx="8077200" cy="8255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The presentation layer is responsible for translation, compression, and encryption.</a:t>
            </a:r>
            <a:endParaRPr sz="1400" b="0" i="0" u="none" strike="noStrike" cap="none">
              <a:solidFill>
                <a:srgbClr val="000000"/>
              </a:solidFill>
              <a:latin typeface="Arial"/>
              <a:ea typeface="Arial"/>
              <a:cs typeface="Arial"/>
              <a:sym typeface="Arial"/>
            </a:endParaRPr>
          </a:p>
        </p:txBody>
      </p:sp>
      <p:sp>
        <p:nvSpPr>
          <p:cNvPr id="677" name="Google Shape;677;p72"/>
          <p:cNvSpPr txBox="1"/>
          <p:nvPr/>
        </p:nvSpPr>
        <p:spPr>
          <a:xfrm>
            <a:off x="457200" y="0"/>
            <a:ext cx="4572000" cy="917575"/>
          </a:xfrm>
          <a:prstGeom prst="rect">
            <a:avLst/>
          </a:prstGeom>
          <a:noFill/>
          <a:ln>
            <a:noFill/>
          </a:ln>
        </p:spPr>
        <p:txBody>
          <a:bodyPr spcFirstLastPara="1" wrap="square" lIns="90000" tIns="46800" rIns="90000" bIns="46800" anchor="t" anchorCtr="0">
            <a:spAutoFit/>
          </a:bodyPr>
          <a:lstStyle/>
          <a:p>
            <a:pPr marL="457200" marR="0" lvl="0" indent="-447675" algn="l" rtl="0">
              <a:lnSpc>
                <a:spcPct val="150000"/>
              </a:lnSpc>
              <a:spcBef>
                <a:spcPts val="0"/>
              </a:spcBef>
              <a:spcAft>
                <a:spcPts val="0"/>
              </a:spcAft>
              <a:buClr>
                <a:srgbClr val="0033CC"/>
              </a:buClr>
              <a:buSzPts val="3600"/>
              <a:buFont typeface="Arial"/>
              <a:buNone/>
            </a:pPr>
            <a:r>
              <a:rPr lang="en-US" sz="3600" b="1" i="0" u="none" strike="noStrike" cap="none">
                <a:solidFill>
                  <a:srgbClr val="0033CC"/>
                </a:solidFill>
                <a:latin typeface="Arial"/>
                <a:ea typeface="Arial"/>
                <a:cs typeface="Arial"/>
                <a:sym typeface="Arial"/>
              </a:rPr>
              <a:t>Presentation Layer</a:t>
            </a:r>
            <a:endParaRPr sz="1400" b="0" i="0" u="none" strike="noStrike" cap="none">
              <a:solidFill>
                <a:srgbClr val="000000"/>
              </a:solidFill>
              <a:latin typeface="Arial"/>
              <a:ea typeface="Arial"/>
              <a:cs typeface="Arial"/>
              <a:sym typeface="Arial"/>
            </a:endParaRPr>
          </a:p>
        </p:txBody>
      </p:sp>
      <p:sp>
        <p:nvSpPr>
          <p:cNvPr id="678" name="Google Shape;678;p72"/>
          <p:cNvSpPr txBox="1"/>
          <p:nvPr/>
        </p:nvSpPr>
        <p:spPr>
          <a:xfrm>
            <a:off x="685800" y="2209800"/>
            <a:ext cx="7696200" cy="3696300"/>
          </a:xfrm>
          <a:prstGeom prst="rect">
            <a:avLst/>
          </a:prstGeom>
          <a:noFill/>
          <a:ln>
            <a:noFill/>
          </a:ln>
        </p:spPr>
        <p:txBody>
          <a:bodyPr spcFirstLastPara="1" wrap="square" lIns="90000" tIns="46800" rIns="90000" bIns="46800" anchor="t" anchorCtr="0">
            <a:spAutoFit/>
          </a:bodyPr>
          <a:lstStyle/>
          <a:p>
            <a:pPr marL="457200" marR="0" lvl="1" indent="-279400" algn="l" rtl="0">
              <a:lnSpc>
                <a:spcPct val="150000"/>
              </a:lnSpc>
              <a:spcBef>
                <a:spcPts val="0"/>
              </a:spcBef>
              <a:spcAft>
                <a:spcPts val="0"/>
              </a:spcAft>
              <a:buClr>
                <a:srgbClr val="333399"/>
              </a:buClr>
              <a:buSzPts val="2400"/>
              <a:buFont typeface="Noto Sans Symbols"/>
              <a:buChar char="▪"/>
            </a:pPr>
            <a:r>
              <a:rPr lang="en-US" sz="2400" b="1" i="0" u="none" strike="noStrike" cap="none">
                <a:solidFill>
                  <a:srgbClr val="000000"/>
                </a:solidFill>
                <a:latin typeface="Arial"/>
                <a:ea typeface="Arial"/>
                <a:cs typeface="Arial"/>
                <a:sym typeface="Arial"/>
              </a:rPr>
              <a:t>Concerned with the syntax and semantics of the information exchanged between two system</a:t>
            </a:r>
            <a:endParaRPr sz="1400" b="0" i="0" u="none" strike="noStrike" cap="none">
              <a:solidFill>
                <a:srgbClr val="000000"/>
              </a:solidFill>
              <a:latin typeface="Arial"/>
              <a:ea typeface="Arial"/>
              <a:cs typeface="Arial"/>
              <a:sym typeface="Arial"/>
            </a:endParaRPr>
          </a:p>
          <a:p>
            <a:pPr marL="457200" marR="0" lvl="1" indent="-279400" algn="l" rtl="0">
              <a:lnSpc>
                <a:spcPct val="150000"/>
              </a:lnSpc>
              <a:spcBef>
                <a:spcPts val="0"/>
              </a:spcBef>
              <a:spcAft>
                <a:spcPts val="0"/>
              </a:spcAft>
              <a:buClr>
                <a:srgbClr val="333399"/>
              </a:buClr>
              <a:buSzPts val="2400"/>
              <a:buFont typeface="Noto Sans Symbols"/>
              <a:buChar char="▪"/>
            </a:pPr>
            <a:r>
              <a:rPr lang="en-US" sz="2400" b="1" i="0" u="none" strike="noStrike" cap="none">
                <a:solidFill>
                  <a:srgbClr val="FF0000"/>
                </a:solidFill>
                <a:latin typeface="Arial"/>
                <a:ea typeface="Arial"/>
                <a:cs typeface="Arial"/>
                <a:sym typeface="Arial"/>
              </a:rPr>
              <a:t>Functions</a:t>
            </a:r>
            <a:endParaRPr sz="1400" b="0" i="0" u="none" strike="noStrike" cap="none">
              <a:solidFill>
                <a:srgbClr val="000000"/>
              </a:solidFill>
              <a:latin typeface="Arial"/>
              <a:ea typeface="Arial"/>
              <a:cs typeface="Arial"/>
              <a:sym typeface="Arial"/>
            </a:endParaRPr>
          </a:p>
          <a:p>
            <a:pPr marL="914400" marR="0" lvl="2" indent="-393700" algn="l" rtl="0">
              <a:lnSpc>
                <a:spcPct val="150000"/>
              </a:lnSpc>
              <a:spcBef>
                <a:spcPts val="0"/>
              </a:spcBef>
              <a:spcAft>
                <a:spcPts val="0"/>
              </a:spcAft>
              <a:buClr>
                <a:srgbClr val="FF0000"/>
              </a:buClr>
              <a:buSzPts val="2400"/>
              <a:buFont typeface="Noto Sans Symbols"/>
              <a:buChar char="▪"/>
            </a:pPr>
            <a:r>
              <a:rPr lang="en-US" sz="2400" b="0" i="0" u="none" strike="noStrike" cap="none">
                <a:solidFill>
                  <a:srgbClr val="000000"/>
                </a:solidFill>
                <a:latin typeface="Arial"/>
                <a:ea typeface="Arial"/>
                <a:cs typeface="Arial"/>
                <a:sym typeface="Arial"/>
              </a:rPr>
              <a:t>Translation </a:t>
            </a:r>
            <a:r>
              <a:rPr lang="en-US" sz="2000" b="0" i="0" u="none" strike="noStrike" cap="none">
                <a:solidFill>
                  <a:srgbClr val="000000"/>
                </a:solidFill>
                <a:latin typeface="Arial"/>
                <a:ea typeface="Arial"/>
                <a:cs typeface="Arial"/>
                <a:sym typeface="Arial"/>
              </a:rPr>
              <a:t>( EBCDIC-coded text file </a:t>
            </a:r>
            <a:r>
              <a:rPr lang="en-US" sz="2000" b="0" i="0" u="none" strike="noStrike" cap="none">
                <a:solidFill>
                  <a:srgbClr val="000000"/>
                </a:solidFill>
                <a:latin typeface="Noto Sans Symbols"/>
                <a:ea typeface="Noto Sans Symbols"/>
                <a:cs typeface="Noto Sans Symbols"/>
                <a:sym typeface="Noto Sans Symbols"/>
              </a:rPr>
              <a:t>🡪</a:t>
            </a:r>
            <a:r>
              <a:rPr lang="en-US" sz="2000" b="0" i="0" u="none" strike="noStrike" cap="none">
                <a:solidFill>
                  <a:srgbClr val="000000"/>
                </a:solidFill>
                <a:latin typeface="Arial"/>
                <a:ea typeface="Arial"/>
                <a:cs typeface="Arial"/>
                <a:sym typeface="Arial"/>
              </a:rPr>
              <a:t> ASCII-coded file)</a:t>
            </a:r>
            <a:endParaRPr sz="1400" b="0" i="0" u="none" strike="noStrike" cap="none">
              <a:solidFill>
                <a:srgbClr val="000000"/>
              </a:solidFill>
              <a:latin typeface="Arial"/>
              <a:ea typeface="Arial"/>
              <a:cs typeface="Arial"/>
              <a:sym typeface="Arial"/>
            </a:endParaRPr>
          </a:p>
          <a:p>
            <a:pPr marL="914400" marR="0" lvl="2" indent="-393700" algn="l" rtl="0">
              <a:lnSpc>
                <a:spcPct val="150000"/>
              </a:lnSpc>
              <a:spcBef>
                <a:spcPts val="0"/>
              </a:spcBef>
              <a:spcAft>
                <a:spcPts val="0"/>
              </a:spcAft>
              <a:buClr>
                <a:srgbClr val="FF0000"/>
              </a:buClr>
              <a:buSzPts val="2400"/>
              <a:buFont typeface="Noto Sans Symbols"/>
              <a:buChar char="▪"/>
            </a:pPr>
            <a:r>
              <a:rPr lang="en-US" sz="2400" b="0" i="0" u="none" strike="noStrike" cap="none">
                <a:solidFill>
                  <a:srgbClr val="000000"/>
                </a:solidFill>
                <a:latin typeface="Arial"/>
                <a:ea typeface="Arial"/>
                <a:cs typeface="Arial"/>
                <a:sym typeface="Arial"/>
              </a:rPr>
              <a:t>Encryption and Decryption</a:t>
            </a:r>
            <a:endParaRPr sz="1400" b="0" i="0" u="none" strike="noStrike" cap="none">
              <a:solidFill>
                <a:srgbClr val="000000"/>
              </a:solidFill>
              <a:latin typeface="Arial"/>
              <a:ea typeface="Arial"/>
              <a:cs typeface="Arial"/>
              <a:sym typeface="Arial"/>
            </a:endParaRPr>
          </a:p>
          <a:p>
            <a:pPr marL="914400" marR="0" lvl="2" indent="-393700" algn="l" rtl="0">
              <a:lnSpc>
                <a:spcPct val="150000"/>
              </a:lnSpc>
              <a:spcBef>
                <a:spcPts val="0"/>
              </a:spcBef>
              <a:spcAft>
                <a:spcPts val="0"/>
              </a:spcAft>
              <a:buClr>
                <a:srgbClr val="FF0000"/>
              </a:buClr>
              <a:buSzPts val="2400"/>
              <a:buFont typeface="Noto Sans Symbols"/>
              <a:buChar char="▪"/>
            </a:pPr>
            <a:r>
              <a:rPr lang="en-US" sz="2400" b="0" i="0" u="none" strike="noStrike" cap="none">
                <a:solidFill>
                  <a:srgbClr val="000000"/>
                </a:solidFill>
                <a:latin typeface="Arial"/>
                <a:ea typeface="Arial"/>
                <a:cs typeface="Arial"/>
                <a:sym typeface="Arial"/>
              </a:rPr>
              <a:t>Compression </a:t>
            </a:r>
            <a:endParaRPr sz="1400" b="0" i="0" u="none" strike="noStrike" cap="none">
              <a:solidFill>
                <a:srgbClr val="000000"/>
              </a:solidFill>
              <a:latin typeface="Arial"/>
              <a:ea typeface="Arial"/>
              <a:cs typeface="Arial"/>
              <a:sym typeface="Arial"/>
            </a:endParaRPr>
          </a:p>
        </p:txBody>
      </p:sp>
      <p:sp>
        <p:nvSpPr>
          <p:cNvPr id="679" name="Google Shape;679;p72"/>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60</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4"/>
        <p:cNvGrpSpPr/>
        <p:nvPr/>
      </p:nvGrpSpPr>
      <p:grpSpPr>
        <a:xfrm>
          <a:off x="0" y="0"/>
          <a:ext cx="0" cy="0"/>
          <a:chOff x="0" y="0"/>
          <a:chExt cx="0" cy="0"/>
        </a:xfrm>
      </p:grpSpPr>
      <p:cxnSp>
        <p:nvCxnSpPr>
          <p:cNvPr id="685" name="Google Shape;685;p73"/>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686" name="Google Shape;686;p73"/>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687" name="Google Shape;687;p73"/>
          <p:cNvSpPr txBox="1"/>
          <p:nvPr/>
        </p:nvSpPr>
        <p:spPr>
          <a:xfrm>
            <a:off x="314325" y="381000"/>
            <a:ext cx="238760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Presentation layer</a:t>
            </a:r>
            <a:endParaRPr sz="1400" b="0" i="0" u="none" strike="noStrike" cap="none">
              <a:solidFill>
                <a:srgbClr val="000000"/>
              </a:solidFill>
              <a:latin typeface="Arial"/>
              <a:ea typeface="Arial"/>
              <a:cs typeface="Arial"/>
              <a:sym typeface="Arial"/>
            </a:endParaRPr>
          </a:p>
        </p:txBody>
      </p:sp>
      <p:pic>
        <p:nvPicPr>
          <p:cNvPr id="688" name="Google Shape;688;p73"/>
          <p:cNvPicPr preferRelativeResize="0"/>
          <p:nvPr/>
        </p:nvPicPr>
        <p:blipFill rotWithShape="1">
          <a:blip r:embed="rId3">
            <a:alphaModFix/>
          </a:blip>
          <a:srcRect/>
          <a:stretch/>
        </p:blipFill>
        <p:spPr>
          <a:xfrm>
            <a:off x="344487" y="2014537"/>
            <a:ext cx="8418512" cy="2862262"/>
          </a:xfrm>
          <a:prstGeom prst="rect">
            <a:avLst/>
          </a:prstGeom>
          <a:noFill/>
          <a:ln>
            <a:noFill/>
          </a:ln>
        </p:spPr>
      </p:pic>
      <p:sp>
        <p:nvSpPr>
          <p:cNvPr id="689" name="Google Shape;689;p73"/>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4"/>
        <p:cNvGrpSpPr/>
        <p:nvPr/>
      </p:nvGrpSpPr>
      <p:grpSpPr>
        <a:xfrm>
          <a:off x="0" y="0"/>
          <a:ext cx="0" cy="0"/>
          <a:chOff x="0" y="0"/>
          <a:chExt cx="0" cy="0"/>
        </a:xfrm>
      </p:grpSpPr>
      <p:sp>
        <p:nvSpPr>
          <p:cNvPr id="695" name="Google Shape;695;p74"/>
          <p:cNvSpPr/>
          <p:nvPr/>
        </p:nvSpPr>
        <p:spPr>
          <a:xfrm>
            <a:off x="458787" y="8382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696" name="Google Shape;696;p74"/>
          <p:cNvSpPr txBox="1"/>
          <p:nvPr/>
        </p:nvSpPr>
        <p:spPr>
          <a:xfrm>
            <a:off x="381000" y="1143000"/>
            <a:ext cx="8077200" cy="8255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The application layer is responsible for </a:t>
            </a:r>
            <a:br>
              <a:rPr lang="en-US" sz="2400" b="1" i="0" u="none" strike="noStrike" cap="none">
                <a:solidFill>
                  <a:srgbClr val="000000"/>
                </a:solidFill>
                <a:latin typeface="Arial"/>
                <a:ea typeface="Arial"/>
                <a:cs typeface="Arial"/>
                <a:sym typeface="Arial"/>
              </a:rPr>
            </a:br>
            <a:r>
              <a:rPr lang="en-US" sz="2400" b="1" i="0" u="none" strike="noStrike" cap="none">
                <a:solidFill>
                  <a:srgbClr val="000000"/>
                </a:solidFill>
                <a:latin typeface="Arial"/>
                <a:ea typeface="Arial"/>
                <a:cs typeface="Arial"/>
                <a:sym typeface="Arial"/>
              </a:rPr>
              <a:t>providing services to the user.</a:t>
            </a:r>
            <a:endParaRPr sz="1400" b="0" i="0" u="none" strike="noStrike" cap="none">
              <a:solidFill>
                <a:srgbClr val="000000"/>
              </a:solidFill>
              <a:latin typeface="Arial"/>
              <a:ea typeface="Arial"/>
              <a:cs typeface="Arial"/>
              <a:sym typeface="Arial"/>
            </a:endParaRPr>
          </a:p>
        </p:txBody>
      </p:sp>
      <p:sp>
        <p:nvSpPr>
          <p:cNvPr id="697" name="Google Shape;697;p74"/>
          <p:cNvSpPr txBox="1"/>
          <p:nvPr/>
        </p:nvSpPr>
        <p:spPr>
          <a:xfrm>
            <a:off x="381000" y="2362200"/>
            <a:ext cx="8259900" cy="3605100"/>
          </a:xfrm>
          <a:prstGeom prst="rect">
            <a:avLst/>
          </a:prstGeom>
          <a:noFill/>
          <a:ln>
            <a:noFill/>
          </a:ln>
        </p:spPr>
        <p:txBody>
          <a:bodyPr spcFirstLastPara="1" wrap="square" lIns="90000" tIns="46800" rIns="90000" bIns="46800" anchor="t" anchorCtr="0">
            <a:noAutofit/>
          </a:bodyPr>
          <a:lstStyle/>
          <a:p>
            <a:pPr marL="333375" marR="0" lvl="0" indent="-333375" algn="l" rtl="0">
              <a:lnSpc>
                <a:spcPct val="100000"/>
              </a:lnSpc>
              <a:spcBef>
                <a:spcPts val="0"/>
              </a:spcBef>
              <a:spcAft>
                <a:spcPts val="0"/>
              </a:spcAft>
              <a:buClr>
                <a:srgbClr val="3333CC"/>
              </a:buClr>
              <a:buSzPts val="1440"/>
              <a:buFont typeface="Noto Sans Symbols"/>
              <a:buChar char="■"/>
            </a:pPr>
            <a:r>
              <a:rPr lang="en-US" sz="2400" b="1" i="0" u="none" strike="noStrike" cap="none">
                <a:solidFill>
                  <a:srgbClr val="FF0000"/>
                </a:solidFill>
                <a:latin typeface="Arial"/>
                <a:ea typeface="Arial"/>
                <a:cs typeface="Arial"/>
                <a:sym typeface="Arial"/>
              </a:rPr>
              <a:t>Functions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Network virtual terminal (Remote log-in)</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File transfer and access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Mail services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Directory services (Distributed Database)</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600"/>
              </a:spcBef>
              <a:spcAft>
                <a:spcPts val="0"/>
              </a:spcAft>
              <a:buClr>
                <a:srgbClr val="FF0000"/>
              </a:buClr>
              <a:buSzPts val="1320"/>
              <a:buFont typeface="Noto Sans Symbols"/>
              <a:buChar char="■"/>
            </a:pPr>
            <a:r>
              <a:rPr lang="en-US" sz="2400" b="0" i="0" u="none" strike="noStrike" cap="none">
                <a:solidFill>
                  <a:srgbClr val="000000"/>
                </a:solidFill>
                <a:latin typeface="Arial"/>
                <a:ea typeface="Arial"/>
                <a:cs typeface="Arial"/>
                <a:sym typeface="Arial"/>
              </a:rPr>
              <a:t>Accessing the World Wide Web</a:t>
            </a:r>
            <a:endParaRPr sz="1400" b="0" i="0" u="none" strike="noStrike" cap="none">
              <a:solidFill>
                <a:srgbClr val="000000"/>
              </a:solidFill>
              <a:latin typeface="Arial"/>
              <a:ea typeface="Arial"/>
              <a:cs typeface="Arial"/>
              <a:sym typeface="Arial"/>
            </a:endParaRPr>
          </a:p>
        </p:txBody>
      </p:sp>
      <p:sp>
        <p:nvSpPr>
          <p:cNvPr id="698" name="Google Shape;698;p74"/>
          <p:cNvSpPr txBox="1"/>
          <p:nvPr/>
        </p:nvSpPr>
        <p:spPr>
          <a:xfrm>
            <a:off x="-112712" y="-152400"/>
            <a:ext cx="4921250" cy="917575"/>
          </a:xfrm>
          <a:prstGeom prst="rect">
            <a:avLst/>
          </a:prstGeom>
          <a:noFill/>
          <a:ln>
            <a:noFill/>
          </a:ln>
        </p:spPr>
        <p:txBody>
          <a:bodyPr spcFirstLastPara="1" wrap="square" lIns="90000" tIns="46800" rIns="90000" bIns="46800" anchor="t" anchorCtr="0">
            <a:spAutoFit/>
          </a:bodyPr>
          <a:lstStyle/>
          <a:p>
            <a:pPr marL="457200" marR="0" lvl="0" indent="-447675" algn="l" rtl="0">
              <a:lnSpc>
                <a:spcPct val="150000"/>
              </a:lnSpc>
              <a:spcBef>
                <a:spcPts val="0"/>
              </a:spcBef>
              <a:spcAft>
                <a:spcPts val="0"/>
              </a:spcAft>
              <a:buClr>
                <a:srgbClr val="0033CC"/>
              </a:buClr>
              <a:buSzPts val="3600"/>
              <a:buFont typeface="Arial"/>
              <a:buNone/>
            </a:pPr>
            <a:r>
              <a:rPr lang="en-US" sz="3600" b="1" i="0" u="none" strike="noStrike" cap="none">
                <a:solidFill>
                  <a:srgbClr val="0033CC"/>
                </a:solidFill>
                <a:latin typeface="Arial"/>
                <a:ea typeface="Arial"/>
                <a:cs typeface="Arial"/>
                <a:sym typeface="Arial"/>
              </a:rPr>
              <a:t>Application Layer</a:t>
            </a:r>
            <a:endParaRPr sz="1400" b="0" i="0" u="none" strike="noStrike" cap="none">
              <a:solidFill>
                <a:srgbClr val="000000"/>
              </a:solidFill>
              <a:latin typeface="Arial"/>
              <a:ea typeface="Arial"/>
              <a:cs typeface="Arial"/>
              <a:sym typeface="Arial"/>
            </a:endParaRPr>
          </a:p>
        </p:txBody>
      </p:sp>
      <p:sp>
        <p:nvSpPr>
          <p:cNvPr id="699" name="Google Shape;699;p74"/>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4"/>
        <p:cNvGrpSpPr/>
        <p:nvPr/>
      </p:nvGrpSpPr>
      <p:grpSpPr>
        <a:xfrm>
          <a:off x="0" y="0"/>
          <a:ext cx="0" cy="0"/>
          <a:chOff x="0" y="0"/>
          <a:chExt cx="0" cy="0"/>
        </a:xfrm>
      </p:grpSpPr>
      <p:cxnSp>
        <p:nvCxnSpPr>
          <p:cNvPr id="705" name="Google Shape;705;p75"/>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706" name="Google Shape;706;p75"/>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707" name="Google Shape;707;p75"/>
          <p:cNvSpPr txBox="1"/>
          <p:nvPr/>
        </p:nvSpPr>
        <p:spPr>
          <a:xfrm>
            <a:off x="314325" y="381000"/>
            <a:ext cx="2230437"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Application layer</a:t>
            </a:r>
            <a:endParaRPr sz="1400" b="0" i="0" u="none" strike="noStrike" cap="none">
              <a:solidFill>
                <a:srgbClr val="000000"/>
              </a:solidFill>
              <a:latin typeface="Arial"/>
              <a:ea typeface="Arial"/>
              <a:cs typeface="Arial"/>
              <a:sym typeface="Arial"/>
            </a:endParaRPr>
          </a:p>
        </p:txBody>
      </p:sp>
      <p:pic>
        <p:nvPicPr>
          <p:cNvPr id="708" name="Google Shape;708;p75"/>
          <p:cNvPicPr preferRelativeResize="0"/>
          <p:nvPr/>
        </p:nvPicPr>
        <p:blipFill rotWithShape="1">
          <a:blip r:embed="rId3">
            <a:alphaModFix/>
          </a:blip>
          <a:srcRect/>
          <a:stretch/>
        </p:blipFill>
        <p:spPr>
          <a:xfrm>
            <a:off x="384175" y="1371600"/>
            <a:ext cx="8455025" cy="4275137"/>
          </a:xfrm>
          <a:prstGeom prst="rect">
            <a:avLst/>
          </a:prstGeom>
          <a:noFill/>
          <a:ln>
            <a:noFill/>
          </a:ln>
        </p:spPr>
      </p:pic>
      <p:sp>
        <p:nvSpPr>
          <p:cNvPr id="709" name="Google Shape;709;p75"/>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4"/>
        <p:cNvGrpSpPr/>
        <p:nvPr/>
      </p:nvGrpSpPr>
      <p:grpSpPr>
        <a:xfrm>
          <a:off x="0" y="0"/>
          <a:ext cx="0" cy="0"/>
          <a:chOff x="0" y="0"/>
          <a:chExt cx="0" cy="0"/>
        </a:xfrm>
      </p:grpSpPr>
      <p:cxnSp>
        <p:nvCxnSpPr>
          <p:cNvPr id="715" name="Google Shape;715;p76"/>
          <p:cNvCxnSpPr/>
          <p:nvPr/>
        </p:nvCxnSpPr>
        <p:spPr>
          <a:xfrm>
            <a:off x="152400" y="762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716" name="Google Shape;716;p76"/>
          <p:cNvCxnSpPr/>
          <p:nvPr/>
        </p:nvCxnSpPr>
        <p:spPr>
          <a:xfrm>
            <a:off x="152400" y="914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717" name="Google Shape;717;p76"/>
          <p:cNvSpPr txBox="1"/>
          <p:nvPr/>
        </p:nvSpPr>
        <p:spPr>
          <a:xfrm>
            <a:off x="314325" y="304800"/>
            <a:ext cx="2455862"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Summary of layers</a:t>
            </a:r>
            <a:endParaRPr sz="1400" b="0" i="0" u="none" strike="noStrike" cap="none">
              <a:solidFill>
                <a:srgbClr val="000000"/>
              </a:solidFill>
              <a:latin typeface="Arial"/>
              <a:ea typeface="Arial"/>
              <a:cs typeface="Arial"/>
              <a:sym typeface="Arial"/>
            </a:endParaRPr>
          </a:p>
        </p:txBody>
      </p:sp>
      <p:pic>
        <p:nvPicPr>
          <p:cNvPr id="718" name="Google Shape;718;p76"/>
          <p:cNvPicPr preferRelativeResize="0"/>
          <p:nvPr/>
        </p:nvPicPr>
        <p:blipFill rotWithShape="1">
          <a:blip r:embed="rId3">
            <a:alphaModFix/>
          </a:blip>
          <a:srcRect/>
          <a:stretch/>
        </p:blipFill>
        <p:spPr>
          <a:xfrm>
            <a:off x="344487" y="1644650"/>
            <a:ext cx="8189912" cy="3765550"/>
          </a:xfrm>
          <a:prstGeom prst="rect">
            <a:avLst/>
          </a:prstGeom>
          <a:noFill/>
          <a:ln>
            <a:noFill/>
          </a:ln>
        </p:spPr>
      </p:pic>
      <p:sp>
        <p:nvSpPr>
          <p:cNvPr id="719" name="Google Shape;719;p76"/>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4"/>
        <p:cNvGrpSpPr/>
        <p:nvPr/>
      </p:nvGrpSpPr>
      <p:grpSpPr>
        <a:xfrm>
          <a:off x="0" y="0"/>
          <a:ext cx="0" cy="0"/>
          <a:chOff x="0" y="0"/>
          <a:chExt cx="0" cy="0"/>
        </a:xfrm>
      </p:grpSpPr>
      <p:cxnSp>
        <p:nvCxnSpPr>
          <p:cNvPr id="725" name="Google Shape;725;p77"/>
          <p:cNvCxnSpPr/>
          <p:nvPr/>
        </p:nvCxnSpPr>
        <p:spPr>
          <a:xfrm>
            <a:off x="152400" y="762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726" name="Google Shape;726;p77"/>
          <p:cNvCxnSpPr/>
          <p:nvPr/>
        </p:nvCxnSpPr>
        <p:spPr>
          <a:xfrm>
            <a:off x="152400" y="9144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727" name="Google Shape;727;p77"/>
          <p:cNvSpPr txBox="1"/>
          <p:nvPr/>
        </p:nvSpPr>
        <p:spPr>
          <a:xfrm>
            <a:off x="314325" y="304800"/>
            <a:ext cx="2455862"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Summary of layers</a:t>
            </a:r>
            <a:endParaRPr sz="1400" b="0" i="0" u="none" strike="noStrike" cap="none">
              <a:solidFill>
                <a:srgbClr val="000000"/>
              </a:solidFill>
              <a:latin typeface="Arial"/>
              <a:ea typeface="Arial"/>
              <a:cs typeface="Arial"/>
              <a:sym typeface="Arial"/>
            </a:endParaRPr>
          </a:p>
        </p:txBody>
      </p:sp>
      <p:graphicFrame>
        <p:nvGraphicFramePr>
          <p:cNvPr id="728" name="Google Shape;728;p77"/>
          <p:cNvGraphicFramePr/>
          <p:nvPr/>
        </p:nvGraphicFramePr>
        <p:xfrm>
          <a:off x="609600" y="1295400"/>
          <a:ext cx="7848550" cy="5021120"/>
        </p:xfrm>
        <a:graphic>
          <a:graphicData uri="http://schemas.openxmlformats.org/drawingml/2006/table">
            <a:tbl>
              <a:tblPr>
                <a:noFill/>
                <a:tableStyleId>{536D0532-B3FB-4F55-88AF-384651DC17C8}</a:tableStyleId>
              </a:tblPr>
              <a:tblGrid>
                <a:gridCol w="1046150">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gridCol w="1982775">
                  <a:extLst>
                    <a:ext uri="{9D8B030D-6E8A-4147-A177-3AD203B41FA5}">
                      <a16:colId xmlns:a16="http://schemas.microsoft.com/office/drawing/2014/main" val="20002"/>
                    </a:ext>
                  </a:extLst>
                </a:gridCol>
                <a:gridCol w="3783000">
                  <a:extLst>
                    <a:ext uri="{9D8B030D-6E8A-4147-A177-3AD203B41FA5}">
                      <a16:colId xmlns:a16="http://schemas.microsoft.com/office/drawing/2014/main" val="20003"/>
                    </a:ext>
                  </a:extLst>
                </a:gridCol>
                <a:gridCol w="68250">
                  <a:extLst>
                    <a:ext uri="{9D8B030D-6E8A-4147-A177-3AD203B41FA5}">
                      <a16:colId xmlns:a16="http://schemas.microsoft.com/office/drawing/2014/main" val="20004"/>
                    </a:ext>
                  </a:extLst>
                </a:gridCol>
              </a:tblGrid>
              <a:tr h="365125">
                <a:tc gridSpan="4">
                  <a:txBody>
                    <a:bodyPr/>
                    <a:lstStyle/>
                    <a:p>
                      <a:pPr marL="0" marR="0" lvl="0" indent="0" algn="ctr"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OSI Model</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88000"/>
                        </a:lnSpc>
                        <a:spcBef>
                          <a:spcPts val="0"/>
                        </a:spcBef>
                        <a:spcAft>
                          <a:spcPts val="0"/>
                        </a:spcAft>
                        <a:buClr>
                          <a:srgbClr val="000000"/>
                        </a:buClr>
                        <a:buSzPts val="1100"/>
                        <a:buFont typeface="Calibri"/>
                        <a:buNone/>
                      </a:pPr>
                      <a:r>
                        <a:rPr lang="en-US" sz="1100" b="1" i="0" u="none" strike="noStrike" cap="none">
                          <a:solidFill>
                            <a:srgbClr val="000000"/>
                          </a:solidFill>
                          <a:latin typeface="Calibri"/>
                          <a:ea typeface="Calibri"/>
                          <a:cs typeface="Calibri"/>
                          <a:sym typeface="Calibri"/>
                        </a:rPr>
                        <a:t> </a:t>
                      </a:r>
                      <a:endParaRPr sz="1400" u="none" strike="noStrike" cap="none"/>
                    </a:p>
                  </a:txBody>
                  <a:tcPr marL="0" marR="0" marT="0" marB="0" anchor="ctr">
                    <a:lnL w="9525" cap="flat" cmpd="sng">
                      <a:solidFill>
                        <a:srgbClr val="AAAAAA"/>
                      </a:solidFill>
                      <a:prstDash val="solid"/>
                      <a:round/>
                      <a:headEnd type="none" w="sm" len="sm"/>
                      <a:tailEnd type="none" w="sm" len="sm"/>
                    </a:lnL>
                    <a:solidFill>
                      <a:srgbClr val="F9F9F9"/>
                    </a:solidFill>
                  </a:tcPr>
                </a:tc>
                <a:extLst>
                  <a:ext uri="{0D108BD9-81ED-4DB2-BD59-A6C34878D82A}">
                    <a16:rowId xmlns:a16="http://schemas.microsoft.com/office/drawing/2014/main" val="10000"/>
                  </a:ext>
                </a:extLst>
              </a:tr>
              <a:tr h="595300">
                <a:tc>
                  <a:txBody>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tc>
                  <a:txBody>
                    <a:bodyPr/>
                    <a:lstStyle/>
                    <a:p>
                      <a:pPr marL="0" marR="0" lvl="0" indent="0" algn="ctr"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Data unit</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tc>
                  <a:txBody>
                    <a:bodyPr/>
                    <a:lstStyle/>
                    <a:p>
                      <a:pPr marL="0" marR="0" lvl="0" indent="0" algn="ctr"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Layer</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tc>
                  <a:txBody>
                    <a:bodyPr/>
                    <a:lstStyle/>
                    <a:p>
                      <a:pPr marL="0" marR="0" lvl="0" indent="0" algn="ctr"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Function</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txBody>
                  <a:tcPr marL="9350" marR="9350" marT="9350" marB="93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solidFill>
                      <a:srgbClr val="F9F9F9"/>
                    </a:solidFill>
                  </a:tcPr>
                </a:tc>
                <a:extLst>
                  <a:ext uri="{0D108BD9-81ED-4DB2-BD59-A6C34878D82A}">
                    <a16:rowId xmlns:a16="http://schemas.microsoft.com/office/drawing/2014/main" val="10001"/>
                  </a:ext>
                </a:extLst>
              </a:tr>
              <a:tr h="501650">
                <a:tc rowSpan="3">
                  <a:txBody>
                    <a:bodyPr/>
                    <a:lstStyle/>
                    <a:p>
                      <a:pPr marL="0" marR="0" lvl="0" indent="0" algn="ctr"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User support</a:t>
                      </a:r>
                      <a:br>
                        <a:rPr lang="en-US" sz="1800" b="1" i="0" u="none" strike="noStrike" cap="none">
                          <a:solidFill>
                            <a:srgbClr val="000000"/>
                          </a:solidFill>
                          <a:latin typeface="Times New Roman"/>
                          <a:ea typeface="Times New Roman"/>
                          <a:cs typeface="Times New Roman"/>
                          <a:sym typeface="Times New Roman"/>
                        </a:rPr>
                      </a:br>
                      <a:r>
                        <a:rPr lang="en-US" sz="1800" b="1" i="0" u="none" strike="noStrike" cap="none">
                          <a:solidFill>
                            <a:srgbClr val="000000"/>
                          </a:solidFill>
                          <a:latin typeface="Times New Roman"/>
                          <a:ea typeface="Times New Roman"/>
                          <a:cs typeface="Times New Roman"/>
                          <a:sym typeface="Times New Roman"/>
                        </a:rPr>
                        <a:t>layers</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tc rowSpan="3">
                  <a:txBody>
                    <a:bodyPr/>
                    <a:lstStyle/>
                    <a:p>
                      <a:pPr marL="0" marR="0" lvl="0" indent="0" algn="ctr" rtl="0">
                        <a:lnSpc>
                          <a:spcPct val="63000"/>
                        </a:lnSpc>
                        <a:spcBef>
                          <a:spcPts val="0"/>
                        </a:spcBef>
                        <a:spcAft>
                          <a:spcPts val="0"/>
                        </a:spcAft>
                        <a:buClr>
                          <a:srgbClr val="660066"/>
                        </a:buClr>
                        <a:buSzPts val="1800"/>
                        <a:buFont typeface="Times New Roman"/>
                        <a:buNone/>
                      </a:pPr>
                      <a:r>
                        <a:rPr lang="en-US" sz="1800" b="1" i="0" u="none" strike="noStrike" cap="none">
                          <a:solidFill>
                            <a:srgbClr val="660066"/>
                          </a:solidFill>
                          <a:latin typeface="Times New Roman"/>
                          <a:ea typeface="Times New Roman"/>
                          <a:cs typeface="Times New Roman"/>
                          <a:sym typeface="Times New Roman"/>
                        </a:rPr>
                        <a:t>Data</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D8EC9B"/>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7. </a:t>
                      </a:r>
                      <a:r>
                        <a:rPr lang="en-US" sz="1800" b="1" i="0" u="none" strike="noStrike" cap="none">
                          <a:solidFill>
                            <a:srgbClr val="002BB8"/>
                          </a:solidFill>
                          <a:latin typeface="Times New Roman"/>
                          <a:ea typeface="Times New Roman"/>
                          <a:cs typeface="Times New Roman"/>
                          <a:sym typeface="Times New Roman"/>
                        </a:rPr>
                        <a:t>Application</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D8EC9B"/>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Network process to application</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D8EC9B"/>
                    </a:solidFill>
                  </a:tcPr>
                </a:tc>
                <a:tc>
                  <a:txBody>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txBody>
                  <a:tcPr marL="9350" marR="9350" marT="9350" marB="93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solidFill>
                      <a:srgbClr val="F9F9F9"/>
                    </a:solidFill>
                  </a:tcPr>
                </a:tc>
                <a:extLst>
                  <a:ext uri="{0D108BD9-81ED-4DB2-BD59-A6C34878D82A}">
                    <a16:rowId xmlns:a16="http://schemas.microsoft.com/office/drawing/2014/main" val="10002"/>
                  </a:ext>
                </a:extLst>
              </a:tr>
              <a:tr h="412750">
                <a:tc vMerge="1">
                  <a:txBody>
                    <a:bodyPr/>
                    <a:lstStyle/>
                    <a:p>
                      <a:endParaRPr lang="en-US"/>
                    </a:p>
                  </a:txBody>
                  <a:tcPr/>
                </a:tc>
                <a:tc vMerge="1">
                  <a:txBody>
                    <a:bodyPr/>
                    <a:lstStyle/>
                    <a:p>
                      <a:endParaRPr lang="en-US"/>
                    </a:p>
                  </a:txBody>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6. </a:t>
                      </a:r>
                      <a:r>
                        <a:rPr lang="en-US" sz="1800" b="1" i="0" u="none" strike="noStrike" cap="none">
                          <a:solidFill>
                            <a:srgbClr val="002BB8"/>
                          </a:solidFill>
                          <a:latin typeface="Times New Roman"/>
                          <a:ea typeface="Times New Roman"/>
                          <a:cs typeface="Times New Roman"/>
                          <a:sym typeface="Times New Roman"/>
                        </a:rPr>
                        <a:t>Presentation</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D8EC9B"/>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Data representation and encryption</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D8EC9B"/>
                    </a:solidFill>
                  </a:tcPr>
                </a:tc>
                <a:tc>
                  <a:txBody>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txBody>
                  <a:tcPr marL="9350" marR="9350" marT="9350" marB="93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solidFill>
                      <a:srgbClr val="F9F9F9"/>
                    </a:solidFill>
                  </a:tcPr>
                </a:tc>
                <a:extLst>
                  <a:ext uri="{0D108BD9-81ED-4DB2-BD59-A6C34878D82A}">
                    <a16:rowId xmlns:a16="http://schemas.microsoft.com/office/drawing/2014/main" val="10003"/>
                  </a:ext>
                </a:extLst>
              </a:tr>
              <a:tr h="323850">
                <a:tc vMerge="1">
                  <a:txBody>
                    <a:bodyPr/>
                    <a:lstStyle/>
                    <a:p>
                      <a:endParaRPr lang="en-US"/>
                    </a:p>
                  </a:txBody>
                  <a:tcPr/>
                </a:tc>
                <a:tc vMerge="1">
                  <a:txBody>
                    <a:bodyPr/>
                    <a:lstStyle/>
                    <a:p>
                      <a:endParaRPr lang="en-US"/>
                    </a:p>
                  </a:txBody>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5. </a:t>
                      </a:r>
                      <a:r>
                        <a:rPr lang="en-US" sz="1800" b="1" i="0" u="none" strike="noStrike" cap="none">
                          <a:solidFill>
                            <a:srgbClr val="002BB8"/>
                          </a:solidFill>
                          <a:latin typeface="Times New Roman"/>
                          <a:ea typeface="Times New Roman"/>
                          <a:cs typeface="Times New Roman"/>
                          <a:sym typeface="Times New Roman"/>
                        </a:rPr>
                        <a:t>Session</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D8EC9B"/>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Inter-host communication</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D8EC9B"/>
                    </a:solidFill>
                  </a:tcPr>
                </a:tc>
                <a:tc>
                  <a:txBody>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txBody>
                  <a:tcPr marL="9350" marR="9350" marT="9350" marB="93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solidFill>
                      <a:srgbClr val="F9F9F9"/>
                    </a:solidFill>
                  </a:tcPr>
                </a:tc>
                <a:extLst>
                  <a:ext uri="{0D108BD9-81ED-4DB2-BD59-A6C34878D82A}">
                    <a16:rowId xmlns:a16="http://schemas.microsoft.com/office/drawing/2014/main" val="10004"/>
                  </a:ext>
                </a:extLst>
              </a:tr>
              <a:tr h="866775">
                <a:tc>
                  <a:txBody>
                    <a:bodyPr/>
                    <a:lstStyle/>
                    <a:p>
                      <a:pPr marL="0" marR="0" lvl="0" indent="0" algn="l" rtl="0">
                        <a:lnSpc>
                          <a:spcPct val="88000"/>
                        </a:lnSpc>
                        <a:spcBef>
                          <a:spcPts val="0"/>
                        </a:spcBef>
                        <a:spcAft>
                          <a:spcPts val="0"/>
                        </a:spcAft>
                        <a:buClr>
                          <a:srgbClr val="000000"/>
                        </a:buClr>
                        <a:buSzPts val="1800"/>
                        <a:buFont typeface="Tahoma"/>
                        <a:buNone/>
                      </a:pPr>
                      <a:r>
                        <a:rPr lang="en-US" sz="1800" b="1" i="0" u="none" strike="noStrike" cap="none">
                          <a:solidFill>
                            <a:srgbClr val="000000"/>
                          </a:solidFill>
                          <a:latin typeface="Tahoma"/>
                          <a:ea typeface="Tahoma"/>
                          <a:cs typeface="Tahoma"/>
                          <a:sym typeface="Tahoma"/>
                        </a:rPr>
                        <a:t> User</a:t>
                      </a:r>
                      <a:r>
                        <a:rPr lang="en-US" sz="1800" b="1" i="0" u="none" strike="noStrike" cap="none">
                          <a:solidFill>
                            <a:srgbClr val="000000"/>
                          </a:solidFill>
                          <a:latin typeface="Noto Sans Symbols"/>
                          <a:ea typeface="Noto Sans Symbols"/>
                          <a:cs typeface="Noto Sans Symbols"/>
                          <a:sym typeface="Noto Sans Symbols"/>
                        </a:rPr>
                        <a:t>⬄</a:t>
                      </a:r>
                      <a:r>
                        <a:rPr lang="en-US" sz="1800" b="1" i="0" u="none" strike="noStrike" cap="none">
                          <a:solidFill>
                            <a:srgbClr val="000000"/>
                          </a:solidFill>
                          <a:latin typeface="Tahoma"/>
                          <a:ea typeface="Tahoma"/>
                          <a:cs typeface="Tahoma"/>
                          <a:sym typeface="Tahoma"/>
                        </a:rPr>
                        <a:t> Network</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tc>
                  <a:txBody>
                    <a:bodyPr/>
                    <a:lstStyle/>
                    <a:p>
                      <a:pPr marL="0" marR="0" lvl="0" indent="0" algn="ctr" rtl="0">
                        <a:lnSpc>
                          <a:spcPct val="63000"/>
                        </a:lnSpc>
                        <a:spcBef>
                          <a:spcPts val="0"/>
                        </a:spcBef>
                        <a:spcAft>
                          <a:spcPts val="0"/>
                        </a:spcAft>
                        <a:buClr>
                          <a:srgbClr val="660066"/>
                        </a:buClr>
                        <a:buSzPts val="1800"/>
                        <a:buFont typeface="Times New Roman"/>
                        <a:buNone/>
                      </a:pPr>
                      <a:r>
                        <a:rPr lang="en-US" sz="1800" b="1" i="0" u="none" strike="noStrike" cap="none">
                          <a:solidFill>
                            <a:srgbClr val="660066"/>
                          </a:solidFill>
                          <a:latin typeface="Times New Roman"/>
                          <a:ea typeface="Times New Roman"/>
                          <a:cs typeface="Times New Roman"/>
                          <a:sym typeface="Times New Roman"/>
                        </a:rPr>
                        <a:t>Segment</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7ED9C"/>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4. </a:t>
                      </a:r>
                      <a:r>
                        <a:rPr lang="en-US" sz="1800" b="1" i="0" u="none" strike="noStrike" cap="none">
                          <a:solidFill>
                            <a:srgbClr val="002BB8"/>
                          </a:solidFill>
                          <a:latin typeface="Times New Roman"/>
                          <a:ea typeface="Times New Roman"/>
                          <a:cs typeface="Times New Roman"/>
                          <a:sym typeface="Times New Roman"/>
                        </a:rPr>
                        <a:t>Transport</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7ED9C"/>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End-to-end connections and reliability</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7ED9C"/>
                    </a:solidFill>
                  </a:tcPr>
                </a:tc>
                <a:tc>
                  <a:txBody>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txBody>
                  <a:tcPr marL="9350" marR="9350" marT="9350" marB="93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solidFill>
                      <a:srgbClr val="F9F9F9"/>
                    </a:solidFill>
                  </a:tcPr>
                </a:tc>
                <a:extLst>
                  <a:ext uri="{0D108BD9-81ED-4DB2-BD59-A6C34878D82A}">
                    <a16:rowId xmlns:a16="http://schemas.microsoft.com/office/drawing/2014/main" val="10005"/>
                  </a:ext>
                </a:extLst>
              </a:tr>
              <a:tr h="596900">
                <a:tc rowSpan="3">
                  <a:txBody>
                    <a:bodyPr/>
                    <a:lstStyle/>
                    <a:p>
                      <a:pPr marL="0" marR="0" lvl="0" indent="0" algn="ctr"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Network support</a:t>
                      </a:r>
                      <a:br>
                        <a:rPr lang="en-US" sz="1800" b="1" i="0" u="none" strike="noStrike" cap="none">
                          <a:solidFill>
                            <a:srgbClr val="000000"/>
                          </a:solidFill>
                          <a:latin typeface="Times New Roman"/>
                          <a:ea typeface="Times New Roman"/>
                          <a:cs typeface="Times New Roman"/>
                          <a:sym typeface="Times New Roman"/>
                        </a:rPr>
                      </a:br>
                      <a:r>
                        <a:rPr lang="en-US" sz="1800" b="1" i="0" u="none" strike="noStrike" cap="none">
                          <a:solidFill>
                            <a:srgbClr val="000000"/>
                          </a:solidFill>
                          <a:latin typeface="Times New Roman"/>
                          <a:ea typeface="Times New Roman"/>
                          <a:cs typeface="Times New Roman"/>
                          <a:sym typeface="Times New Roman"/>
                        </a:rPr>
                        <a:t>layers</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tc>
                  <a:txBody>
                    <a:bodyPr/>
                    <a:lstStyle/>
                    <a:p>
                      <a:pPr marL="0" marR="0" lvl="0" indent="0" algn="ctr" rtl="0">
                        <a:lnSpc>
                          <a:spcPct val="63000"/>
                        </a:lnSpc>
                        <a:spcBef>
                          <a:spcPts val="0"/>
                        </a:spcBef>
                        <a:spcAft>
                          <a:spcPts val="0"/>
                        </a:spcAft>
                        <a:buClr>
                          <a:srgbClr val="660066"/>
                        </a:buClr>
                        <a:buSzPts val="1800"/>
                        <a:buFont typeface="Times New Roman"/>
                        <a:buNone/>
                      </a:pPr>
                      <a:r>
                        <a:rPr lang="en-US" sz="1800" b="1" i="0" u="none" strike="noStrike" cap="none">
                          <a:solidFill>
                            <a:srgbClr val="660066"/>
                          </a:solidFill>
                          <a:latin typeface="Times New Roman"/>
                          <a:ea typeface="Times New Roman"/>
                          <a:cs typeface="Times New Roman"/>
                          <a:sym typeface="Times New Roman"/>
                        </a:rPr>
                        <a:t>Packet</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DDC9C"/>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3. </a:t>
                      </a:r>
                      <a:r>
                        <a:rPr lang="en-US" sz="1800" b="1" i="0" u="none" strike="noStrike" cap="none">
                          <a:solidFill>
                            <a:srgbClr val="002BB8"/>
                          </a:solidFill>
                          <a:latin typeface="Times New Roman"/>
                          <a:ea typeface="Times New Roman"/>
                          <a:cs typeface="Times New Roman"/>
                          <a:sym typeface="Times New Roman"/>
                        </a:rPr>
                        <a:t>Network</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DDC9C"/>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Path determination and logical addressing</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DDC9C"/>
                    </a:solidFill>
                  </a:tcPr>
                </a:tc>
                <a:tc>
                  <a:txBody>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txBody>
                  <a:tcPr marL="9350" marR="9350" marT="9350" marB="93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solidFill>
                      <a:srgbClr val="F9F9F9"/>
                    </a:solidFill>
                  </a:tcPr>
                </a:tc>
                <a:extLst>
                  <a:ext uri="{0D108BD9-81ED-4DB2-BD59-A6C34878D82A}">
                    <a16:rowId xmlns:a16="http://schemas.microsoft.com/office/drawing/2014/main" val="10006"/>
                  </a:ext>
                </a:extLst>
              </a:tr>
              <a:tr h="323850">
                <a:tc vMerge="1">
                  <a:txBody>
                    <a:bodyPr/>
                    <a:lstStyle/>
                    <a:p>
                      <a:endParaRPr lang="en-US"/>
                    </a:p>
                  </a:txBody>
                  <a:tcPr/>
                </a:tc>
                <a:tc>
                  <a:txBody>
                    <a:bodyPr/>
                    <a:lstStyle/>
                    <a:p>
                      <a:pPr marL="0" marR="0" lvl="0" indent="0" algn="ctr" rtl="0">
                        <a:lnSpc>
                          <a:spcPct val="63000"/>
                        </a:lnSpc>
                        <a:spcBef>
                          <a:spcPts val="0"/>
                        </a:spcBef>
                        <a:spcAft>
                          <a:spcPts val="0"/>
                        </a:spcAft>
                        <a:buClr>
                          <a:srgbClr val="660066"/>
                        </a:buClr>
                        <a:buSzPts val="1800"/>
                        <a:buFont typeface="Times New Roman"/>
                        <a:buNone/>
                      </a:pPr>
                      <a:r>
                        <a:rPr lang="en-US" sz="1800" b="1" i="0" u="none" strike="noStrike" cap="none">
                          <a:solidFill>
                            <a:srgbClr val="660066"/>
                          </a:solidFill>
                          <a:latin typeface="Times New Roman"/>
                          <a:ea typeface="Times New Roman"/>
                          <a:cs typeface="Times New Roman"/>
                          <a:sym typeface="Times New Roman"/>
                        </a:rPr>
                        <a:t>Frame</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9C189"/>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2. </a:t>
                      </a:r>
                      <a:r>
                        <a:rPr lang="en-US" sz="1800" b="1" i="0" u="none" strike="noStrike" cap="none">
                          <a:solidFill>
                            <a:srgbClr val="002BB8"/>
                          </a:solidFill>
                          <a:latin typeface="Times New Roman"/>
                          <a:ea typeface="Times New Roman"/>
                          <a:cs typeface="Times New Roman"/>
                          <a:sym typeface="Times New Roman"/>
                        </a:rPr>
                        <a:t>Data Link</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9C189"/>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Physical addressing</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9C189"/>
                    </a:solidFill>
                  </a:tcPr>
                </a:tc>
                <a:tc>
                  <a:txBody>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txBody>
                  <a:tcPr marL="9350" marR="9350" marT="9350" marB="93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solidFill>
                      <a:srgbClr val="F9F9F9"/>
                    </a:solidFill>
                  </a:tcPr>
                </a:tc>
                <a:extLst>
                  <a:ext uri="{0D108BD9-81ED-4DB2-BD59-A6C34878D82A}">
                    <a16:rowId xmlns:a16="http://schemas.microsoft.com/office/drawing/2014/main" val="10007"/>
                  </a:ext>
                </a:extLst>
              </a:tr>
              <a:tr h="571500">
                <a:tc vMerge="1">
                  <a:txBody>
                    <a:bodyPr/>
                    <a:lstStyle/>
                    <a:p>
                      <a:endParaRPr lang="en-US"/>
                    </a:p>
                  </a:txBody>
                  <a:tcPr/>
                </a:tc>
                <a:tc>
                  <a:txBody>
                    <a:bodyPr/>
                    <a:lstStyle/>
                    <a:p>
                      <a:pPr marL="0" marR="0" lvl="0" indent="0" algn="ctr" rtl="0">
                        <a:lnSpc>
                          <a:spcPct val="63000"/>
                        </a:lnSpc>
                        <a:spcBef>
                          <a:spcPts val="0"/>
                        </a:spcBef>
                        <a:spcAft>
                          <a:spcPts val="0"/>
                        </a:spcAft>
                        <a:buClr>
                          <a:srgbClr val="660066"/>
                        </a:buClr>
                        <a:buSzPts val="1800"/>
                        <a:buFont typeface="Times New Roman"/>
                        <a:buNone/>
                      </a:pPr>
                      <a:r>
                        <a:rPr lang="en-US" sz="1800" b="1" i="0" u="none" strike="noStrike" cap="none">
                          <a:solidFill>
                            <a:srgbClr val="660066"/>
                          </a:solidFill>
                          <a:latin typeface="Times New Roman"/>
                          <a:ea typeface="Times New Roman"/>
                          <a:cs typeface="Times New Roman"/>
                          <a:sym typeface="Times New Roman"/>
                        </a:rPr>
                        <a:t>Bit</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9988A"/>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1. </a:t>
                      </a:r>
                      <a:r>
                        <a:rPr lang="en-US" sz="1800" b="1" i="0" u="none" strike="noStrike" cap="none">
                          <a:solidFill>
                            <a:srgbClr val="002BB8"/>
                          </a:solidFill>
                          <a:latin typeface="Times New Roman"/>
                          <a:ea typeface="Times New Roman"/>
                          <a:cs typeface="Times New Roman"/>
                          <a:sym typeface="Times New Roman"/>
                        </a:rPr>
                        <a:t>Physical</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9988A"/>
                    </a:solidFill>
                  </a:tcPr>
                </a:tc>
                <a:tc>
                  <a:txBody>
                    <a:bodyPr/>
                    <a:lstStyle/>
                    <a:p>
                      <a:pPr marL="0" marR="0" lvl="0" indent="0" algn="l" rtl="0">
                        <a:lnSpc>
                          <a:spcPct val="6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Media, signal and binary transmission</a:t>
                      </a:r>
                      <a:endParaRPr sz="1400" u="none" strike="noStrike" cap="none"/>
                    </a:p>
                  </a:txBody>
                  <a:tcPr marL="30600" marR="30600" marT="30600" marB="3060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E9988A"/>
                    </a:solidFill>
                  </a:tcPr>
                </a:tc>
                <a:tc>
                  <a:txBody>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txBody>
                  <a:tcPr marL="9350" marR="9350" marT="9350" marB="9350"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8"/>
                  </a:ext>
                </a:extLst>
              </a:tr>
            </a:tbl>
          </a:graphicData>
        </a:graphic>
      </p:graphicFrame>
      <p:cxnSp>
        <p:nvCxnSpPr>
          <p:cNvPr id="729" name="Google Shape;729;p77"/>
          <p:cNvCxnSpPr/>
          <p:nvPr/>
        </p:nvCxnSpPr>
        <p:spPr>
          <a:xfrm flipH="1">
            <a:off x="301625" y="2211387"/>
            <a:ext cx="3175" cy="3429000"/>
          </a:xfrm>
          <a:prstGeom prst="straightConnector1">
            <a:avLst/>
          </a:prstGeom>
          <a:noFill/>
          <a:ln w="28425" cap="flat" cmpd="sng">
            <a:solidFill>
              <a:srgbClr val="000000"/>
            </a:solidFill>
            <a:prstDash val="solid"/>
            <a:miter lim="800000"/>
            <a:headEnd type="none" w="sm" len="sm"/>
            <a:tailEnd type="stealth" w="med" len="med"/>
          </a:ln>
        </p:spPr>
      </p:cxnSp>
      <p:sp>
        <p:nvSpPr>
          <p:cNvPr id="730" name="Google Shape;730;p77"/>
          <p:cNvSpPr txBox="1"/>
          <p:nvPr/>
        </p:nvSpPr>
        <p:spPr>
          <a:xfrm rot="-5400000">
            <a:off x="-196056" y="3733006"/>
            <a:ext cx="914400" cy="306387"/>
          </a:xfrm>
          <a:prstGeom prst="rect">
            <a:avLst/>
          </a:prstGeom>
          <a:solidFill>
            <a:srgbClr val="FFFF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Sender</a:t>
            </a:r>
            <a:endParaRPr sz="1400" b="0" i="0" u="none" strike="noStrike" cap="none">
              <a:solidFill>
                <a:srgbClr val="000000"/>
              </a:solidFill>
              <a:latin typeface="Arial"/>
              <a:ea typeface="Arial"/>
              <a:cs typeface="Arial"/>
              <a:sym typeface="Arial"/>
            </a:endParaRPr>
          </a:p>
        </p:txBody>
      </p:sp>
      <p:cxnSp>
        <p:nvCxnSpPr>
          <p:cNvPr id="731" name="Google Shape;731;p77"/>
          <p:cNvCxnSpPr/>
          <p:nvPr/>
        </p:nvCxnSpPr>
        <p:spPr>
          <a:xfrm flipH="1">
            <a:off x="8763000" y="2362200"/>
            <a:ext cx="1587" cy="3429000"/>
          </a:xfrm>
          <a:prstGeom prst="straightConnector1">
            <a:avLst/>
          </a:prstGeom>
          <a:noFill/>
          <a:ln w="28425" cap="flat" cmpd="sng">
            <a:solidFill>
              <a:srgbClr val="000000"/>
            </a:solidFill>
            <a:prstDash val="solid"/>
            <a:miter lim="800000"/>
            <a:headEnd type="stealth" w="med" len="med"/>
            <a:tailEnd type="none" w="sm" len="sm"/>
          </a:ln>
        </p:spPr>
      </p:cxnSp>
      <p:sp>
        <p:nvSpPr>
          <p:cNvPr id="732" name="Google Shape;732;p77"/>
          <p:cNvSpPr txBox="1"/>
          <p:nvPr/>
        </p:nvSpPr>
        <p:spPr>
          <a:xfrm rot="-5400000">
            <a:off x="8185943" y="3961606"/>
            <a:ext cx="1066800" cy="306387"/>
          </a:xfrm>
          <a:prstGeom prst="rect">
            <a:avLst/>
          </a:prstGeom>
          <a:solidFill>
            <a:srgbClr val="FFFF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Receiver</a:t>
            </a:r>
            <a:endParaRPr sz="1400" b="0" i="0" u="none" strike="noStrike" cap="none">
              <a:solidFill>
                <a:srgbClr val="000000"/>
              </a:solidFill>
              <a:latin typeface="Arial"/>
              <a:ea typeface="Arial"/>
              <a:cs typeface="Arial"/>
              <a:sym typeface="Arial"/>
            </a:endParaRPr>
          </a:p>
        </p:txBody>
      </p:sp>
      <p:sp>
        <p:nvSpPr>
          <p:cNvPr id="733" name="Google Shape;733;p77"/>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8"/>
        <p:cNvGrpSpPr/>
        <p:nvPr/>
      </p:nvGrpSpPr>
      <p:grpSpPr>
        <a:xfrm>
          <a:off x="0" y="0"/>
          <a:ext cx="0" cy="0"/>
          <a:chOff x="0" y="0"/>
          <a:chExt cx="0" cy="0"/>
        </a:xfrm>
      </p:grpSpPr>
      <p:sp>
        <p:nvSpPr>
          <p:cNvPr id="739" name="Google Shape;739;p78"/>
          <p:cNvSpPr txBox="1"/>
          <p:nvPr/>
        </p:nvSpPr>
        <p:spPr>
          <a:xfrm>
            <a:off x="1655762" y="792162"/>
            <a:ext cx="5681662" cy="2836862"/>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6000"/>
              <a:buFont typeface="Arial"/>
              <a:buNone/>
            </a:pPr>
            <a:endParaRPr sz="6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endParaRPr sz="6000" b="1" i="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1" i="1" u="none" strike="noStrike" cap="none">
                <a:solidFill>
                  <a:srgbClr val="000000"/>
                </a:solidFill>
                <a:latin typeface="Arial"/>
                <a:ea typeface="Arial"/>
                <a:cs typeface="Arial"/>
                <a:sym typeface="Arial"/>
              </a:rPr>
              <a:t>2.TCP/IP Model</a:t>
            </a:r>
            <a:endParaRPr sz="1400" b="0" i="0" u="none" strike="noStrike" cap="none">
              <a:solidFill>
                <a:srgbClr val="000000"/>
              </a:solidFill>
              <a:latin typeface="Arial"/>
              <a:ea typeface="Arial"/>
              <a:cs typeface="Arial"/>
              <a:sym typeface="Arial"/>
            </a:endParaRPr>
          </a:p>
        </p:txBody>
      </p:sp>
      <p:sp>
        <p:nvSpPr>
          <p:cNvPr id="740" name="Google Shape;740;p78"/>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5"/>
        <p:cNvGrpSpPr/>
        <p:nvPr/>
      </p:nvGrpSpPr>
      <p:grpSpPr>
        <a:xfrm>
          <a:off x="0" y="0"/>
          <a:ext cx="0" cy="0"/>
          <a:chOff x="0" y="0"/>
          <a:chExt cx="0" cy="0"/>
        </a:xfrm>
      </p:grpSpPr>
      <p:sp>
        <p:nvSpPr>
          <p:cNvPr id="746" name="Google Shape;746;p79"/>
          <p:cNvSpPr/>
          <p:nvPr/>
        </p:nvSpPr>
        <p:spPr>
          <a:xfrm>
            <a:off x="0" y="0"/>
            <a:ext cx="9144000" cy="838200"/>
          </a:xfrm>
          <a:prstGeom prst="rect">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747" name="Google Shape;747;p79"/>
          <p:cNvSpPr txBox="1"/>
          <p:nvPr/>
        </p:nvSpPr>
        <p:spPr>
          <a:xfrm>
            <a:off x="225425" y="76200"/>
            <a:ext cx="6426200"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1-5.2   TCP/IP PROTOCOL SUITE</a:t>
            </a:r>
            <a:endParaRPr sz="1400" b="0" i="0" u="none" strike="noStrike" cap="none">
              <a:solidFill>
                <a:srgbClr val="000000"/>
              </a:solidFill>
              <a:latin typeface="Arial"/>
              <a:ea typeface="Arial"/>
              <a:cs typeface="Arial"/>
              <a:sym typeface="Arial"/>
            </a:endParaRPr>
          </a:p>
        </p:txBody>
      </p:sp>
      <p:sp>
        <p:nvSpPr>
          <p:cNvPr id="748" name="Google Shape;748;p79"/>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749" name="Google Shape;749;p79"/>
          <p:cNvSpPr txBox="1"/>
          <p:nvPr/>
        </p:nvSpPr>
        <p:spPr>
          <a:xfrm>
            <a:off x="609600" y="1017587"/>
            <a:ext cx="7315200" cy="3386137"/>
          </a:xfrm>
          <a:prstGeom prst="rect">
            <a:avLst/>
          </a:prstGeom>
          <a:noFill/>
          <a:ln>
            <a:noFill/>
          </a:ln>
        </p:spPr>
        <p:txBody>
          <a:bodyPr spcFirstLastPara="1" wrap="square" lIns="90000" tIns="46800" rIns="90000" bIns="46800" anchor="ctr"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1" u="none" strike="noStrike" cap="none">
                <a:solidFill>
                  <a:srgbClr val="000000"/>
                </a:solidFill>
                <a:latin typeface="Arial"/>
                <a:ea typeface="Arial"/>
                <a:cs typeface="Arial"/>
                <a:sym typeface="Arial"/>
              </a:rPr>
              <a:t>The layers in the </a:t>
            </a:r>
            <a:r>
              <a:rPr lang="en-US" sz="2400" b="1" i="1" u="none" strike="noStrike" cap="none">
                <a:solidFill>
                  <a:srgbClr val="FF0000"/>
                </a:solidFill>
                <a:latin typeface="Arial"/>
                <a:ea typeface="Arial"/>
                <a:cs typeface="Arial"/>
                <a:sym typeface="Arial"/>
              </a:rPr>
              <a:t>TCP/IP protocol suite</a:t>
            </a:r>
            <a:r>
              <a:rPr lang="en-US" sz="2400" b="1" i="1" u="none" strike="noStrike" cap="none">
                <a:solidFill>
                  <a:srgbClr val="000000"/>
                </a:solidFill>
                <a:latin typeface="Arial"/>
                <a:ea typeface="Arial"/>
                <a:cs typeface="Arial"/>
                <a:sym typeface="Arial"/>
              </a:rPr>
              <a:t> do not exactly match those in the OSI model. The original TCP/IP protocol suite was defined as having four layers: </a:t>
            </a:r>
            <a:r>
              <a:rPr lang="en-US" sz="2400" b="1" i="1" u="none" strike="noStrike" cap="none">
                <a:solidFill>
                  <a:srgbClr val="3333CC"/>
                </a:solidFill>
                <a:latin typeface="Arial"/>
                <a:ea typeface="Arial"/>
                <a:cs typeface="Arial"/>
                <a:sym typeface="Arial"/>
              </a:rPr>
              <a:t>host-to-network</a:t>
            </a:r>
            <a:r>
              <a:rPr lang="en-US" sz="2400" b="1" i="1" u="none" strike="noStrike" cap="none">
                <a:solidFill>
                  <a:srgbClr val="000000"/>
                </a:solidFill>
                <a:latin typeface="Arial"/>
                <a:ea typeface="Arial"/>
                <a:cs typeface="Arial"/>
                <a:sym typeface="Arial"/>
              </a:rPr>
              <a:t>, </a:t>
            </a:r>
            <a:r>
              <a:rPr lang="en-US" sz="2400" b="1" i="1" u="none" strike="noStrike" cap="none">
                <a:solidFill>
                  <a:srgbClr val="3333CC"/>
                </a:solidFill>
                <a:latin typeface="Arial"/>
                <a:ea typeface="Arial"/>
                <a:cs typeface="Arial"/>
                <a:sym typeface="Arial"/>
              </a:rPr>
              <a:t>internet</a:t>
            </a:r>
            <a:r>
              <a:rPr lang="en-US" sz="2400" b="1" i="1" u="none" strike="noStrike" cap="none">
                <a:solidFill>
                  <a:srgbClr val="000000"/>
                </a:solidFill>
                <a:latin typeface="Arial"/>
                <a:ea typeface="Arial"/>
                <a:cs typeface="Arial"/>
                <a:sym typeface="Arial"/>
              </a:rPr>
              <a:t>, </a:t>
            </a:r>
            <a:r>
              <a:rPr lang="en-US" sz="2400" b="1" i="1" u="none" strike="noStrike" cap="none">
                <a:solidFill>
                  <a:srgbClr val="3333CC"/>
                </a:solidFill>
                <a:latin typeface="Arial"/>
                <a:ea typeface="Arial"/>
                <a:cs typeface="Arial"/>
                <a:sym typeface="Arial"/>
              </a:rPr>
              <a:t>transport</a:t>
            </a:r>
            <a:r>
              <a:rPr lang="en-US" sz="2400" b="1" i="1" u="none" strike="noStrike" cap="none">
                <a:solidFill>
                  <a:srgbClr val="000000"/>
                </a:solidFill>
                <a:latin typeface="Arial"/>
                <a:ea typeface="Arial"/>
                <a:cs typeface="Arial"/>
                <a:sym typeface="Arial"/>
              </a:rPr>
              <a:t>, and </a:t>
            </a:r>
            <a:r>
              <a:rPr lang="en-US" sz="2400" b="1" i="1" u="none" strike="noStrike" cap="none">
                <a:solidFill>
                  <a:srgbClr val="3333CC"/>
                </a:solidFill>
                <a:latin typeface="Arial"/>
                <a:ea typeface="Arial"/>
                <a:cs typeface="Arial"/>
                <a:sym typeface="Arial"/>
              </a:rPr>
              <a:t>application</a:t>
            </a:r>
            <a:r>
              <a:rPr lang="en-US" sz="2400" b="1" i="1" u="none" strike="noStrike" cap="none">
                <a:solidFill>
                  <a:srgbClr val="000000"/>
                </a:solidFill>
                <a:latin typeface="Arial"/>
                <a:ea typeface="Arial"/>
                <a:cs typeface="Arial"/>
                <a:sym typeface="Arial"/>
              </a:rPr>
              <a:t>. However, when TCP/IP is compared to OSI, we can say that the TCP/IP protocol suite is made of five layers: </a:t>
            </a:r>
            <a:r>
              <a:rPr lang="en-US" sz="2400" b="1" i="1" u="none" strike="noStrike" cap="none">
                <a:solidFill>
                  <a:srgbClr val="3333CC"/>
                </a:solidFill>
                <a:latin typeface="Arial"/>
                <a:ea typeface="Arial"/>
                <a:cs typeface="Arial"/>
                <a:sym typeface="Arial"/>
              </a:rPr>
              <a:t>physical</a:t>
            </a:r>
            <a:r>
              <a:rPr lang="en-US" sz="2400" b="1" i="1" u="none" strike="noStrike" cap="none">
                <a:solidFill>
                  <a:srgbClr val="000000"/>
                </a:solidFill>
                <a:latin typeface="Arial"/>
                <a:ea typeface="Arial"/>
                <a:cs typeface="Arial"/>
                <a:sym typeface="Arial"/>
              </a:rPr>
              <a:t>, </a:t>
            </a:r>
            <a:r>
              <a:rPr lang="en-US" sz="2400" b="1" i="1" u="none" strike="noStrike" cap="none">
                <a:solidFill>
                  <a:srgbClr val="3333CC"/>
                </a:solidFill>
                <a:latin typeface="Arial"/>
                <a:ea typeface="Arial"/>
                <a:cs typeface="Arial"/>
                <a:sym typeface="Arial"/>
              </a:rPr>
              <a:t>data link</a:t>
            </a:r>
            <a:r>
              <a:rPr lang="en-US" sz="2400" b="1" i="1" u="none" strike="noStrike" cap="none">
                <a:solidFill>
                  <a:srgbClr val="000000"/>
                </a:solidFill>
                <a:latin typeface="Arial"/>
                <a:ea typeface="Arial"/>
                <a:cs typeface="Arial"/>
                <a:sym typeface="Arial"/>
              </a:rPr>
              <a:t>, </a:t>
            </a:r>
            <a:r>
              <a:rPr lang="en-US" sz="2400" b="1" i="1" u="none" strike="noStrike" cap="none">
                <a:solidFill>
                  <a:srgbClr val="3333CC"/>
                </a:solidFill>
                <a:latin typeface="Arial"/>
                <a:ea typeface="Arial"/>
                <a:cs typeface="Arial"/>
                <a:sym typeface="Arial"/>
              </a:rPr>
              <a:t>network</a:t>
            </a:r>
            <a:r>
              <a:rPr lang="en-US" sz="2400" b="1" i="1" u="none" strike="noStrike" cap="none">
                <a:solidFill>
                  <a:srgbClr val="000000"/>
                </a:solidFill>
                <a:latin typeface="Arial"/>
                <a:ea typeface="Arial"/>
                <a:cs typeface="Arial"/>
                <a:sym typeface="Arial"/>
              </a:rPr>
              <a:t>, </a:t>
            </a:r>
            <a:r>
              <a:rPr lang="en-US" sz="2400" b="1" i="1" u="none" strike="noStrike" cap="none">
                <a:solidFill>
                  <a:srgbClr val="3333CC"/>
                </a:solidFill>
                <a:latin typeface="Arial"/>
                <a:ea typeface="Arial"/>
                <a:cs typeface="Arial"/>
                <a:sym typeface="Arial"/>
              </a:rPr>
              <a:t>transport</a:t>
            </a:r>
            <a:r>
              <a:rPr lang="en-US" sz="2400" b="1" i="1" u="none" strike="noStrike" cap="none">
                <a:solidFill>
                  <a:srgbClr val="000000"/>
                </a:solidFill>
                <a:latin typeface="Arial"/>
                <a:ea typeface="Arial"/>
                <a:cs typeface="Arial"/>
                <a:sym typeface="Arial"/>
              </a:rPr>
              <a:t>, and </a:t>
            </a:r>
            <a:r>
              <a:rPr lang="en-US" sz="2400" b="1" i="1" u="none" strike="noStrike" cap="none">
                <a:solidFill>
                  <a:srgbClr val="3333CC"/>
                </a:solidFill>
                <a:latin typeface="Arial"/>
                <a:ea typeface="Arial"/>
                <a:cs typeface="Arial"/>
                <a:sym typeface="Arial"/>
              </a:rPr>
              <a:t>application</a:t>
            </a:r>
            <a:r>
              <a:rPr lang="en-US" sz="2400" b="1" i="1"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50" name="Google Shape;750;p79"/>
          <p:cNvSpPr txBox="1"/>
          <p:nvPr/>
        </p:nvSpPr>
        <p:spPr>
          <a:xfrm>
            <a:off x="838200" y="4848225"/>
            <a:ext cx="5715000" cy="1557337"/>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2400"/>
              <a:buFont typeface="Arial"/>
              <a:buNone/>
            </a:pPr>
            <a:r>
              <a:rPr lang="en-US" sz="2400" b="1" i="0" u="none" strike="noStrike" cap="none">
                <a:solidFill>
                  <a:srgbClr val="0033CC"/>
                </a:solidFill>
                <a:latin typeface="Arial"/>
                <a:ea typeface="Arial"/>
                <a:cs typeface="Arial"/>
                <a:sym typeface="Arial"/>
              </a:rPr>
              <a:t>Physical and Data Link Layers</a:t>
            </a:r>
            <a:br>
              <a:rPr lang="en-US" sz="2400" b="1" i="0" u="none" strike="noStrike" cap="none">
                <a:solidFill>
                  <a:srgbClr val="0033CC"/>
                </a:solidFill>
                <a:latin typeface="Arial"/>
                <a:ea typeface="Arial"/>
                <a:cs typeface="Arial"/>
                <a:sym typeface="Arial"/>
              </a:rPr>
            </a:br>
            <a:r>
              <a:rPr lang="en-US" sz="2400" b="1" i="0" u="none" strike="noStrike" cap="none">
                <a:solidFill>
                  <a:srgbClr val="0033CC"/>
                </a:solidFill>
                <a:latin typeface="Arial"/>
                <a:ea typeface="Arial"/>
                <a:cs typeface="Arial"/>
                <a:sym typeface="Arial"/>
              </a:rPr>
              <a:t>Network Layer</a:t>
            </a:r>
            <a:br>
              <a:rPr lang="en-US" sz="2400" b="1" i="0" u="none" strike="noStrike" cap="none">
                <a:solidFill>
                  <a:srgbClr val="0033CC"/>
                </a:solidFill>
                <a:latin typeface="Arial"/>
                <a:ea typeface="Arial"/>
                <a:cs typeface="Arial"/>
                <a:sym typeface="Arial"/>
              </a:rPr>
            </a:br>
            <a:r>
              <a:rPr lang="en-US" sz="2400" b="1" i="0" u="none" strike="noStrike" cap="none">
                <a:solidFill>
                  <a:srgbClr val="0033CC"/>
                </a:solidFill>
                <a:latin typeface="Arial"/>
                <a:ea typeface="Arial"/>
                <a:cs typeface="Arial"/>
                <a:sym typeface="Arial"/>
              </a:rPr>
              <a:t>Transport Layer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33CC"/>
              </a:buClr>
              <a:buSzPts val="2400"/>
              <a:buFont typeface="Arial"/>
              <a:buNone/>
            </a:pPr>
            <a:r>
              <a:rPr lang="en-US" sz="2400" b="1" i="0" u="none" strike="noStrike" cap="none">
                <a:solidFill>
                  <a:srgbClr val="0033CC"/>
                </a:solidFill>
                <a:latin typeface="Arial"/>
                <a:ea typeface="Arial"/>
                <a:cs typeface="Arial"/>
                <a:sym typeface="Arial"/>
              </a:rPr>
              <a:t>Application Layer</a:t>
            </a:r>
            <a:endParaRPr sz="1400" b="0" i="0" u="none" strike="noStrike" cap="none">
              <a:solidFill>
                <a:srgbClr val="000000"/>
              </a:solidFill>
              <a:latin typeface="Arial"/>
              <a:ea typeface="Arial"/>
              <a:cs typeface="Arial"/>
              <a:sym typeface="Arial"/>
            </a:endParaRPr>
          </a:p>
        </p:txBody>
      </p:sp>
      <p:sp>
        <p:nvSpPr>
          <p:cNvPr id="751" name="Google Shape;751;p79"/>
          <p:cNvSpPr txBox="1"/>
          <p:nvPr/>
        </p:nvSpPr>
        <p:spPr>
          <a:xfrm>
            <a:off x="79375" y="4314825"/>
            <a:ext cx="5772150" cy="520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FF0000"/>
              </a:buClr>
              <a:buSzPts val="2800"/>
              <a:buFont typeface="Arial"/>
              <a:buNone/>
            </a:pPr>
            <a:r>
              <a:rPr lang="en-US" sz="2800" b="1" i="1" u="sng" strike="noStrike" cap="none">
                <a:solidFill>
                  <a:srgbClr val="FF0000"/>
                </a:solidFill>
                <a:latin typeface="Arial"/>
                <a:ea typeface="Arial"/>
                <a:cs typeface="Arial"/>
                <a:sym typeface="Arial"/>
              </a:rPr>
              <a:t>Topics discussed in this section:</a:t>
            </a:r>
            <a:endParaRPr sz="1400" b="0" i="0" u="none" strike="noStrike" cap="none">
              <a:solidFill>
                <a:srgbClr val="000000"/>
              </a:solidFill>
              <a:latin typeface="Arial"/>
              <a:ea typeface="Arial"/>
              <a:cs typeface="Arial"/>
              <a:sym typeface="Arial"/>
            </a:endParaRPr>
          </a:p>
        </p:txBody>
      </p:sp>
      <p:sp>
        <p:nvSpPr>
          <p:cNvPr id="752" name="Google Shape;752;p79"/>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7"/>
        <p:cNvGrpSpPr/>
        <p:nvPr/>
      </p:nvGrpSpPr>
      <p:grpSpPr>
        <a:xfrm>
          <a:off x="0" y="0"/>
          <a:ext cx="0" cy="0"/>
          <a:chOff x="0" y="0"/>
          <a:chExt cx="0" cy="0"/>
        </a:xfrm>
      </p:grpSpPr>
      <p:sp>
        <p:nvSpPr>
          <p:cNvPr id="758" name="Google Shape;758;p80"/>
          <p:cNvSpPr txBox="1">
            <a:spLocks noGrp="1"/>
          </p:cNvSpPr>
          <p:nvPr>
            <p:ph type="ctrTitle"/>
          </p:nvPr>
        </p:nvSpPr>
        <p:spPr>
          <a:xfrm>
            <a:off x="457200" y="273050"/>
            <a:ext cx="8223250" cy="806450"/>
          </a:xfrm>
          <a:prstGeom prst="rect">
            <a:avLst/>
          </a:prstGeom>
          <a:noFill/>
          <a:ln>
            <a:noFill/>
          </a:ln>
        </p:spPr>
        <p:txBody>
          <a:bodyPr spcFirstLastPara="1" wrap="square" lIns="0" tIns="0" rIns="0" bIns="0" anchor="ctr" anchorCtr="0">
            <a:noAutofit/>
          </a:bodyPr>
          <a:lstStyle/>
          <a:p>
            <a:pPr marL="0" marR="0" lvl="0" indent="0" algn="just" rtl="0">
              <a:lnSpc>
                <a:spcPct val="100000"/>
              </a:lnSpc>
              <a:spcBef>
                <a:spcPts val="0"/>
              </a:spcBef>
              <a:spcAft>
                <a:spcPts val="0"/>
              </a:spcAft>
              <a:buClr>
                <a:srgbClr val="FF0000"/>
              </a:buClr>
              <a:buSzPts val="2400"/>
              <a:buFont typeface="Tahoma"/>
              <a:buNone/>
            </a:pPr>
            <a:r>
              <a:rPr lang="en-US" sz="2400" b="1" i="1" u="none" strike="noStrike" cap="none">
                <a:solidFill>
                  <a:srgbClr val="FF0000"/>
                </a:solidFill>
                <a:latin typeface="Tahoma"/>
                <a:ea typeface="Tahoma"/>
                <a:cs typeface="Tahoma"/>
                <a:sym typeface="Tahoma"/>
              </a:rPr>
              <a:t>TCP/IP Model</a:t>
            </a:r>
            <a:endParaRPr/>
          </a:p>
        </p:txBody>
      </p:sp>
      <p:pic>
        <p:nvPicPr>
          <p:cNvPr id="759" name="Google Shape;759;p80"/>
          <p:cNvPicPr preferRelativeResize="0"/>
          <p:nvPr/>
        </p:nvPicPr>
        <p:blipFill rotWithShape="1">
          <a:blip r:embed="rId3">
            <a:alphaModFix/>
          </a:blip>
          <a:srcRect l="33416" t="26370" r="13819" b="2187"/>
          <a:stretch/>
        </p:blipFill>
        <p:spPr>
          <a:xfrm>
            <a:off x="720725" y="1079500"/>
            <a:ext cx="7199312" cy="53276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4"/>
        <p:cNvGrpSpPr/>
        <p:nvPr/>
      </p:nvGrpSpPr>
      <p:grpSpPr>
        <a:xfrm>
          <a:off x="0" y="0"/>
          <a:ext cx="0" cy="0"/>
          <a:chOff x="0" y="0"/>
          <a:chExt cx="0" cy="0"/>
        </a:xfrm>
      </p:grpSpPr>
      <p:cxnSp>
        <p:nvCxnSpPr>
          <p:cNvPr id="765" name="Google Shape;765;p81"/>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766" name="Google Shape;766;p81"/>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767" name="Google Shape;767;p81"/>
          <p:cNvSpPr txBox="1"/>
          <p:nvPr/>
        </p:nvSpPr>
        <p:spPr>
          <a:xfrm>
            <a:off x="317500" y="381000"/>
            <a:ext cx="2847975"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TCP/IP and OSI model</a:t>
            </a:r>
            <a:endParaRPr sz="1400" b="0" i="0" u="none" strike="noStrike" cap="none">
              <a:solidFill>
                <a:srgbClr val="000000"/>
              </a:solidFill>
              <a:latin typeface="Arial"/>
              <a:ea typeface="Arial"/>
              <a:cs typeface="Arial"/>
              <a:sym typeface="Arial"/>
            </a:endParaRPr>
          </a:p>
        </p:txBody>
      </p:sp>
      <p:pic>
        <p:nvPicPr>
          <p:cNvPr id="768" name="Google Shape;768;p81"/>
          <p:cNvPicPr preferRelativeResize="0"/>
          <p:nvPr/>
        </p:nvPicPr>
        <p:blipFill rotWithShape="1">
          <a:blip r:embed="rId3">
            <a:alphaModFix/>
          </a:blip>
          <a:srcRect/>
          <a:stretch/>
        </p:blipFill>
        <p:spPr>
          <a:xfrm>
            <a:off x="696912" y="1143000"/>
            <a:ext cx="7502525" cy="5002212"/>
          </a:xfrm>
          <a:prstGeom prst="rect">
            <a:avLst/>
          </a:prstGeom>
          <a:noFill/>
          <a:ln>
            <a:noFill/>
          </a:ln>
        </p:spPr>
      </p:pic>
      <p:sp>
        <p:nvSpPr>
          <p:cNvPr id="769" name="Google Shape;769;p81"/>
          <p:cNvSpPr txBox="1"/>
          <p:nvPr/>
        </p:nvSpPr>
        <p:spPr>
          <a:xfrm rot="-5400000">
            <a:off x="-425450" y="3260725"/>
            <a:ext cx="16764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OSI Model</a:t>
            </a:r>
            <a:endParaRPr sz="1400" b="0" i="0" u="none" strike="noStrike" cap="none">
              <a:solidFill>
                <a:srgbClr val="000000"/>
              </a:solidFill>
              <a:latin typeface="Arial"/>
              <a:ea typeface="Arial"/>
              <a:cs typeface="Arial"/>
              <a:sym typeface="Arial"/>
            </a:endParaRPr>
          </a:p>
        </p:txBody>
      </p:sp>
      <p:sp>
        <p:nvSpPr>
          <p:cNvPr id="770" name="Google Shape;770;p81"/>
          <p:cNvSpPr txBox="1"/>
          <p:nvPr/>
        </p:nvSpPr>
        <p:spPr>
          <a:xfrm rot="-5400000">
            <a:off x="7727950" y="3260725"/>
            <a:ext cx="1676400" cy="336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FF"/>
              </a:buClr>
              <a:buSzPts val="1600"/>
              <a:buFont typeface="Arial"/>
              <a:buNone/>
            </a:pPr>
            <a:r>
              <a:rPr lang="en-US" sz="1600" b="1" i="0" u="none" strike="noStrike" cap="none">
                <a:solidFill>
                  <a:srgbClr val="0000FF"/>
                </a:solidFill>
                <a:latin typeface="Arial"/>
                <a:ea typeface="Arial"/>
                <a:cs typeface="Arial"/>
                <a:sym typeface="Arial"/>
              </a:rPr>
              <a:t>TCP/IP  Model</a:t>
            </a:r>
            <a:endParaRPr sz="1400" b="0" i="0" u="none" strike="noStrike" cap="none">
              <a:solidFill>
                <a:srgbClr val="000000"/>
              </a:solidFill>
              <a:latin typeface="Arial"/>
              <a:ea typeface="Arial"/>
              <a:cs typeface="Arial"/>
              <a:sym typeface="Arial"/>
            </a:endParaRPr>
          </a:p>
        </p:txBody>
      </p:sp>
      <p:sp>
        <p:nvSpPr>
          <p:cNvPr id="771" name="Google Shape;771;p81"/>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69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
        <p:cNvGrpSpPr/>
        <p:nvPr/>
      </p:nvGrpSpPr>
      <p:grpSpPr>
        <a:xfrm>
          <a:off x="0" y="0"/>
          <a:ext cx="0" cy="0"/>
          <a:chOff x="0" y="0"/>
          <a:chExt cx="0" cy="0"/>
        </a:xfrm>
      </p:grpSpPr>
      <p:cxnSp>
        <p:nvCxnSpPr>
          <p:cNvPr id="140" name="Google Shape;140;p19"/>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141" name="Google Shape;141;p19"/>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142" name="Google Shape;142;p19"/>
          <p:cNvSpPr txBox="1"/>
          <p:nvPr/>
        </p:nvSpPr>
        <p:spPr>
          <a:xfrm>
            <a:off x="304800" y="228600"/>
            <a:ext cx="3644900" cy="642937"/>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600"/>
              <a:buFont typeface="Times New Roman"/>
              <a:buNone/>
            </a:pPr>
            <a:r>
              <a:rPr lang="en-US" sz="3600" b="1" i="1" u="none" strike="noStrike" cap="none">
                <a:solidFill>
                  <a:srgbClr val="000000"/>
                </a:solidFill>
                <a:latin typeface="Times New Roman"/>
                <a:ea typeface="Times New Roman"/>
                <a:cs typeface="Times New Roman"/>
                <a:sym typeface="Times New Roman"/>
              </a:rPr>
              <a:t>Physical Topology</a:t>
            </a:r>
            <a:endParaRPr sz="1400" b="0" i="0" u="none" strike="noStrike" cap="none">
              <a:solidFill>
                <a:srgbClr val="000000"/>
              </a:solidFill>
              <a:latin typeface="Arial"/>
              <a:ea typeface="Arial"/>
              <a:cs typeface="Arial"/>
              <a:sym typeface="Arial"/>
            </a:endParaRPr>
          </a:p>
        </p:txBody>
      </p:sp>
      <p:pic>
        <p:nvPicPr>
          <p:cNvPr id="143" name="Google Shape;143;p19"/>
          <p:cNvPicPr preferRelativeResize="0"/>
          <p:nvPr/>
        </p:nvPicPr>
        <p:blipFill rotWithShape="1">
          <a:blip r:embed="rId3">
            <a:alphaModFix/>
          </a:blip>
          <a:srcRect/>
          <a:stretch/>
        </p:blipFill>
        <p:spPr>
          <a:xfrm>
            <a:off x="620712" y="2339975"/>
            <a:ext cx="6389687" cy="2178050"/>
          </a:xfrm>
          <a:prstGeom prst="rect">
            <a:avLst/>
          </a:prstGeom>
          <a:noFill/>
          <a:ln>
            <a:noFill/>
          </a:ln>
        </p:spPr>
      </p:pic>
      <p:sp>
        <p:nvSpPr>
          <p:cNvPr id="144" name="Google Shape;144;p19"/>
          <p:cNvSpPr txBox="1"/>
          <p:nvPr/>
        </p:nvSpPr>
        <p:spPr>
          <a:xfrm>
            <a:off x="6934200" y="4975225"/>
            <a:ext cx="1371600" cy="762000"/>
          </a:xfrm>
          <a:prstGeom prst="rect">
            <a:avLst/>
          </a:prstGeom>
          <a:solidFill>
            <a:srgbClr val="FFFF00"/>
          </a:solidFill>
          <a:ln w="9525" cap="flat" cmpd="sng">
            <a:solidFill>
              <a:srgbClr val="000000"/>
            </a:solidFill>
            <a:prstDash val="solid"/>
            <a:round/>
            <a:headEnd type="none" w="sm" len="sm"/>
            <a:tailEnd type="none" w="sm" len="sm"/>
          </a:ln>
          <a:effectLst>
            <a:outerShdw blurRad="63500" dist="38183" dir="2700000">
              <a:srgbClr val="000000">
                <a:alpha val="40000"/>
              </a:srgbClr>
            </a:outerShdw>
          </a:effectLst>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Tree</a:t>
            </a:r>
            <a:endParaRPr sz="1400" b="0" i="0" u="none" strike="noStrike" cap="none">
              <a:solidFill>
                <a:srgbClr val="000000"/>
              </a:solidFill>
              <a:latin typeface="Arial"/>
              <a:ea typeface="Arial"/>
              <a:cs typeface="Arial"/>
              <a:sym typeface="Arial"/>
            </a:endParaRPr>
          </a:p>
        </p:txBody>
      </p:sp>
      <p:cxnSp>
        <p:nvCxnSpPr>
          <p:cNvPr id="145" name="Google Shape;145;p19"/>
          <p:cNvCxnSpPr/>
          <p:nvPr/>
        </p:nvCxnSpPr>
        <p:spPr>
          <a:xfrm>
            <a:off x="6248400" y="3451225"/>
            <a:ext cx="1371600" cy="1587"/>
          </a:xfrm>
          <a:prstGeom prst="straightConnector1">
            <a:avLst/>
          </a:prstGeom>
          <a:noFill/>
          <a:ln w="38150" cap="flat" cmpd="sng">
            <a:solidFill>
              <a:srgbClr val="000000"/>
            </a:solidFill>
            <a:prstDash val="solid"/>
            <a:miter lim="800000"/>
            <a:headEnd type="none" w="sm" len="sm"/>
            <a:tailEnd type="none" w="sm" len="sm"/>
          </a:ln>
        </p:spPr>
      </p:cxnSp>
      <p:cxnSp>
        <p:nvCxnSpPr>
          <p:cNvPr id="146" name="Google Shape;146;p19"/>
          <p:cNvCxnSpPr/>
          <p:nvPr/>
        </p:nvCxnSpPr>
        <p:spPr>
          <a:xfrm>
            <a:off x="7620000" y="3451225"/>
            <a:ext cx="1587" cy="1524000"/>
          </a:xfrm>
          <a:prstGeom prst="straightConnector1">
            <a:avLst/>
          </a:prstGeom>
          <a:noFill/>
          <a:ln w="38150" cap="flat" cmpd="sng">
            <a:solidFill>
              <a:srgbClr val="000000"/>
            </a:solidFill>
            <a:prstDash val="solid"/>
            <a:miter lim="800000"/>
            <a:headEnd type="none" w="sm" len="sm"/>
            <a:tailEnd type="none" w="sm" len="sm"/>
          </a:ln>
        </p:spPr>
      </p:cxnSp>
      <p:sp>
        <p:nvSpPr>
          <p:cNvPr id="147" name="Google Shape;147;p19"/>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6"/>
        <p:cNvGrpSpPr/>
        <p:nvPr/>
      </p:nvGrpSpPr>
      <p:grpSpPr>
        <a:xfrm>
          <a:off x="0" y="0"/>
          <a:ext cx="0" cy="0"/>
          <a:chOff x="0" y="0"/>
          <a:chExt cx="0" cy="0"/>
        </a:xfrm>
      </p:grpSpPr>
      <p:cxnSp>
        <p:nvCxnSpPr>
          <p:cNvPr id="777" name="Google Shape;777;p82"/>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778" name="Google Shape;778;p82"/>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779" name="Google Shape;779;p82"/>
          <p:cNvSpPr txBox="1"/>
          <p:nvPr/>
        </p:nvSpPr>
        <p:spPr>
          <a:xfrm>
            <a:off x="257175" y="381000"/>
            <a:ext cx="2867025"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CC"/>
              </a:buClr>
              <a:buSzPts val="3200"/>
              <a:buFont typeface="Arial"/>
              <a:buNone/>
            </a:pPr>
            <a:r>
              <a:rPr lang="en-US" sz="3200" b="1" i="0" u="none" strike="noStrike" cap="none">
                <a:solidFill>
                  <a:srgbClr val="3333CC"/>
                </a:solidFill>
                <a:latin typeface="Arial"/>
                <a:ea typeface="Arial"/>
                <a:cs typeface="Arial"/>
                <a:sym typeface="Arial"/>
              </a:rPr>
              <a:t>Internet Layer</a:t>
            </a:r>
            <a:endParaRPr sz="1400" b="0" i="0" u="none" strike="noStrike" cap="none">
              <a:solidFill>
                <a:srgbClr val="000000"/>
              </a:solidFill>
              <a:latin typeface="Arial"/>
              <a:ea typeface="Arial"/>
              <a:cs typeface="Arial"/>
              <a:sym typeface="Arial"/>
            </a:endParaRPr>
          </a:p>
        </p:txBody>
      </p:sp>
      <p:sp>
        <p:nvSpPr>
          <p:cNvPr id="780" name="Google Shape;780;p82"/>
          <p:cNvSpPr txBox="1"/>
          <p:nvPr/>
        </p:nvSpPr>
        <p:spPr>
          <a:xfrm>
            <a:off x="207962" y="1600200"/>
            <a:ext cx="7808912" cy="37512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Arial"/>
                <a:ea typeface="Arial"/>
                <a:cs typeface="Arial"/>
                <a:sym typeface="Arial"/>
              </a:rPr>
              <a:t>TCP/IP  support the Internet Protocol IP ( unreliable).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Arial"/>
                <a:ea typeface="Arial"/>
                <a:cs typeface="Arial"/>
                <a:sym typeface="Arial"/>
              </a:rPr>
              <a:t>IP is a host-to-host protocol.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1" u="none" strike="noStrike" cap="none" dirty="0">
                <a:solidFill>
                  <a:srgbClr val="000000"/>
                </a:solidFill>
                <a:latin typeface="Arial"/>
                <a:ea typeface="Arial"/>
                <a:cs typeface="Arial"/>
                <a:sym typeface="Arial"/>
              </a:rPr>
              <a:t>Supporting protocols:</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Char char="•"/>
            </a:pPr>
            <a:r>
              <a:rPr lang="en-US" sz="2400" b="1" i="1" u="none" strike="noStrike" cap="none" dirty="0">
                <a:solidFill>
                  <a:srgbClr val="000000"/>
                </a:solidFill>
                <a:latin typeface="Arial"/>
                <a:ea typeface="Arial"/>
                <a:cs typeface="Arial"/>
                <a:sym typeface="Arial"/>
              </a:rPr>
              <a:t>	</a:t>
            </a:r>
            <a:r>
              <a:rPr lang="en-US" sz="2400" b="1" i="0" u="none" strike="noStrike" cap="none" dirty="0">
                <a:solidFill>
                  <a:srgbClr val="000000"/>
                </a:solidFill>
                <a:latin typeface="Arial"/>
                <a:ea typeface="Arial"/>
                <a:cs typeface="Arial"/>
                <a:sym typeface="Arial"/>
              </a:rPr>
              <a:t>Address Resolution Protocol (ARP)</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	Reverse Address Resolution Protocol (RARP) </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	Internet Control Message Protocol (ICMP)	</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Char char="•"/>
            </a:pPr>
            <a:r>
              <a:rPr lang="en-US" sz="2400" b="1" i="0" u="none" strike="noStrike" cap="none" dirty="0">
                <a:solidFill>
                  <a:srgbClr val="000000"/>
                </a:solidFill>
                <a:latin typeface="Arial"/>
                <a:ea typeface="Arial"/>
                <a:cs typeface="Arial"/>
                <a:sym typeface="Arial"/>
              </a:rPr>
              <a:t>	Internet Group Message Protocol (IGMP)</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Arial"/>
              <a:ea typeface="Arial"/>
              <a:cs typeface="Arial"/>
              <a:sym typeface="Arial"/>
            </a:endParaRPr>
          </a:p>
        </p:txBody>
      </p:sp>
      <p:sp>
        <p:nvSpPr>
          <p:cNvPr id="781" name="Google Shape;781;p82"/>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70</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6"/>
        <p:cNvGrpSpPr/>
        <p:nvPr/>
      </p:nvGrpSpPr>
      <p:grpSpPr>
        <a:xfrm>
          <a:off x="0" y="0"/>
          <a:ext cx="0" cy="0"/>
          <a:chOff x="0" y="0"/>
          <a:chExt cx="0" cy="0"/>
        </a:xfrm>
      </p:grpSpPr>
      <p:cxnSp>
        <p:nvCxnSpPr>
          <p:cNvPr id="787" name="Google Shape;787;p83"/>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788" name="Google Shape;788;p83"/>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789" name="Google Shape;789;p83"/>
          <p:cNvSpPr txBox="1"/>
          <p:nvPr/>
        </p:nvSpPr>
        <p:spPr>
          <a:xfrm>
            <a:off x="222250" y="381000"/>
            <a:ext cx="3275012"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CC"/>
              </a:buClr>
              <a:buSzPts val="3200"/>
              <a:buFont typeface="Arial"/>
              <a:buNone/>
            </a:pPr>
            <a:r>
              <a:rPr lang="en-US" sz="3200" b="1" i="0" u="none" strike="noStrike" cap="none">
                <a:solidFill>
                  <a:srgbClr val="3333CC"/>
                </a:solidFill>
                <a:latin typeface="Arial"/>
                <a:ea typeface="Arial"/>
                <a:cs typeface="Arial"/>
                <a:sym typeface="Arial"/>
              </a:rPr>
              <a:t>Transport Layer</a:t>
            </a:r>
            <a:endParaRPr sz="1400" b="0" i="0" u="none" strike="noStrike" cap="none">
              <a:solidFill>
                <a:srgbClr val="000000"/>
              </a:solidFill>
              <a:latin typeface="Arial"/>
              <a:ea typeface="Arial"/>
              <a:cs typeface="Arial"/>
              <a:sym typeface="Arial"/>
            </a:endParaRPr>
          </a:p>
        </p:txBody>
      </p:sp>
      <p:sp>
        <p:nvSpPr>
          <p:cNvPr id="790" name="Google Shape;790;p83"/>
          <p:cNvSpPr txBox="1"/>
          <p:nvPr/>
        </p:nvSpPr>
        <p:spPr>
          <a:xfrm>
            <a:off x="231775" y="1600200"/>
            <a:ext cx="7318375" cy="2471737"/>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Process-to-process protocol.</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Char char="•"/>
            </a:pPr>
            <a:r>
              <a:rPr lang="en-US" sz="2400" b="1" i="1" u="none" strike="noStrike" cap="none">
                <a:solidFill>
                  <a:srgbClr val="000000"/>
                </a:solidFill>
                <a:latin typeface="Arial"/>
                <a:ea typeface="Arial"/>
                <a:cs typeface="Arial"/>
                <a:sym typeface="Arial"/>
              </a:rPr>
              <a:t>	</a:t>
            </a:r>
            <a:r>
              <a:rPr lang="en-US" sz="2400" b="1" i="0" u="none" strike="noStrike" cap="none">
                <a:solidFill>
                  <a:srgbClr val="000000"/>
                </a:solidFill>
                <a:latin typeface="Arial"/>
                <a:ea typeface="Arial"/>
                <a:cs typeface="Arial"/>
                <a:sym typeface="Arial"/>
              </a:rPr>
              <a:t>User Datagram Protocol (UDP)</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Char char="•"/>
            </a:pPr>
            <a:r>
              <a:rPr lang="en-US" sz="2400" b="1" i="0" u="none" strike="noStrike" cap="none">
                <a:solidFill>
                  <a:srgbClr val="000000"/>
                </a:solidFill>
                <a:latin typeface="Arial"/>
                <a:ea typeface="Arial"/>
                <a:cs typeface="Arial"/>
                <a:sym typeface="Arial"/>
              </a:rPr>
              <a:t> 	Transmission Control Protocol (TCP)</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Char char="•"/>
            </a:pPr>
            <a:r>
              <a:rPr lang="en-US" sz="2400" b="1" i="0" u="none" strike="noStrike" cap="none">
                <a:solidFill>
                  <a:srgbClr val="000000"/>
                </a:solidFill>
                <a:latin typeface="Arial"/>
                <a:ea typeface="Arial"/>
                <a:cs typeface="Arial"/>
                <a:sym typeface="Arial"/>
              </a:rPr>
              <a:t>    Stream Control Transmission Protocol (SCTP)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sp>
        <p:nvSpPr>
          <p:cNvPr id="791" name="Google Shape;791;p83"/>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71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6"/>
        <p:cNvGrpSpPr/>
        <p:nvPr/>
      </p:nvGrpSpPr>
      <p:grpSpPr>
        <a:xfrm>
          <a:off x="0" y="0"/>
          <a:ext cx="0" cy="0"/>
          <a:chOff x="0" y="0"/>
          <a:chExt cx="0" cy="0"/>
        </a:xfrm>
      </p:grpSpPr>
      <p:sp>
        <p:nvSpPr>
          <p:cNvPr id="797" name="Google Shape;797;p84"/>
          <p:cNvSpPr txBox="1"/>
          <p:nvPr/>
        </p:nvSpPr>
        <p:spPr>
          <a:xfrm>
            <a:off x="1485900" y="2643187"/>
            <a:ext cx="6253162" cy="57785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Types of Transmission Medium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2"/>
        <p:cNvGrpSpPr/>
        <p:nvPr/>
      </p:nvGrpSpPr>
      <p:grpSpPr>
        <a:xfrm>
          <a:off x="0" y="0"/>
          <a:ext cx="0" cy="0"/>
          <a:chOff x="0" y="0"/>
          <a:chExt cx="0" cy="0"/>
        </a:xfrm>
      </p:grpSpPr>
      <p:sp>
        <p:nvSpPr>
          <p:cNvPr id="803" name="Google Shape;803;p85"/>
          <p:cNvSpPr txBox="1"/>
          <p:nvPr/>
        </p:nvSpPr>
        <p:spPr>
          <a:xfrm>
            <a:off x="360362" y="552450"/>
            <a:ext cx="8783637" cy="5784850"/>
          </a:xfrm>
          <a:prstGeom prst="rect">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	A transmission medium can be broadly defined as anything that can carry information from a source to a destination.</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804" name="Google Shape;804;p85"/>
          <p:cNvPicPr preferRelativeResize="0"/>
          <p:nvPr/>
        </p:nvPicPr>
        <p:blipFill rotWithShape="1">
          <a:blip r:embed="rId3">
            <a:alphaModFix/>
          </a:blip>
          <a:srcRect l="28694" t="29905" r="24053" b="7054"/>
          <a:stretch/>
        </p:blipFill>
        <p:spPr>
          <a:xfrm>
            <a:off x="1944687" y="1547812"/>
            <a:ext cx="5903912" cy="442753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9"/>
        <p:cNvGrpSpPr/>
        <p:nvPr/>
      </p:nvGrpSpPr>
      <p:grpSpPr>
        <a:xfrm>
          <a:off x="0" y="0"/>
          <a:ext cx="0" cy="0"/>
          <a:chOff x="0" y="0"/>
          <a:chExt cx="0" cy="0"/>
        </a:xfrm>
      </p:grpSpPr>
      <p:sp>
        <p:nvSpPr>
          <p:cNvPr id="810" name="Google Shape;810;p86"/>
          <p:cNvSpPr txBox="1"/>
          <p:nvPr/>
        </p:nvSpPr>
        <p:spPr>
          <a:xfrm>
            <a:off x="360362" y="360362"/>
            <a:ext cx="8640762" cy="583247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GUIDED MEDIA: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Guided media, which are those that provide a conduit from one device to another, include twisted-pair cable, coaxial cable, and fiber-optic cable. A signal traveling along any of these media is directed and contained by the physical limits of the medium. </a:t>
            </a:r>
            <a:endParaRPr sz="1400" b="0" i="0" u="none" strike="noStrike" cap="none">
              <a:solidFill>
                <a:srgbClr val="000000"/>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Twisted-pair and coaxial cable use metallic (copper) conductors that accept and transport signals in the form of electric current. </a:t>
            </a:r>
            <a:endParaRPr sz="1400" b="0" i="0" u="none" strike="noStrike" cap="none">
              <a:solidFill>
                <a:srgbClr val="000000"/>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Optical fiber is a cable that accepts and transports signals in the form of light.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5"/>
        <p:cNvGrpSpPr/>
        <p:nvPr/>
      </p:nvGrpSpPr>
      <p:grpSpPr>
        <a:xfrm>
          <a:off x="0" y="0"/>
          <a:ext cx="0" cy="0"/>
          <a:chOff x="0" y="0"/>
          <a:chExt cx="0" cy="0"/>
        </a:xfrm>
      </p:grpSpPr>
      <p:sp>
        <p:nvSpPr>
          <p:cNvPr id="816" name="Google Shape;816;p87"/>
          <p:cNvSpPr txBox="1"/>
          <p:nvPr/>
        </p:nvSpPr>
        <p:spPr>
          <a:xfrm>
            <a:off x="431800" y="360362"/>
            <a:ext cx="8496300" cy="583247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1.Twisted Pair Cable: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817" name="Google Shape;817;p87"/>
          <p:cNvPicPr preferRelativeResize="0"/>
          <p:nvPr/>
        </p:nvPicPr>
        <p:blipFill rotWithShape="1">
          <a:blip r:embed="rId3">
            <a:alphaModFix/>
          </a:blip>
          <a:srcRect l="31840" t="29536" r="11456" b="16247"/>
          <a:stretch/>
        </p:blipFill>
        <p:spPr>
          <a:xfrm>
            <a:off x="792162" y="1152525"/>
            <a:ext cx="7913687" cy="3816350"/>
          </a:xfrm>
          <a:prstGeom prst="rect">
            <a:avLst/>
          </a:prstGeom>
          <a:noFill/>
          <a:ln>
            <a:noFill/>
          </a:ln>
        </p:spPr>
      </p:pic>
      <p:pic>
        <p:nvPicPr>
          <p:cNvPr id="818" name="Google Shape;818;p87"/>
          <p:cNvPicPr preferRelativeResize="0"/>
          <p:nvPr/>
        </p:nvPicPr>
        <p:blipFill rotWithShape="1">
          <a:blip r:embed="rId4">
            <a:alphaModFix/>
          </a:blip>
          <a:srcRect l="42866" t="16510" r="24057" b="72277"/>
          <a:stretch/>
        </p:blipFill>
        <p:spPr>
          <a:xfrm>
            <a:off x="1152525" y="4895850"/>
            <a:ext cx="7054850" cy="1295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sp>
        <p:nvSpPr>
          <p:cNvPr id="824" name="Google Shape;824;p88"/>
          <p:cNvSpPr txBox="1"/>
          <p:nvPr/>
        </p:nvSpPr>
        <p:spPr>
          <a:xfrm>
            <a:off x="215900" y="144462"/>
            <a:ext cx="8567737" cy="597535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2. Coaxial Cable</a:t>
            </a:r>
            <a:endParaRPr sz="1400" b="0" i="0" u="none" strike="noStrike" cap="none">
              <a:solidFill>
                <a:srgbClr val="000000"/>
              </a:solidFill>
              <a:latin typeface="Arial"/>
              <a:ea typeface="Arial"/>
              <a:cs typeface="Arial"/>
              <a:sym typeface="Arial"/>
            </a:endParaRPr>
          </a:p>
        </p:txBody>
      </p:sp>
      <p:pic>
        <p:nvPicPr>
          <p:cNvPr id="825" name="Google Shape;825;p88"/>
          <p:cNvPicPr preferRelativeResize="0"/>
          <p:nvPr/>
        </p:nvPicPr>
        <p:blipFill rotWithShape="1">
          <a:blip r:embed="rId3">
            <a:alphaModFix/>
          </a:blip>
          <a:srcRect l="38143" t="16510" r="20906" b="29903"/>
          <a:stretch/>
        </p:blipFill>
        <p:spPr>
          <a:xfrm>
            <a:off x="936625" y="647700"/>
            <a:ext cx="7631112" cy="5327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0"/>
        <p:cNvGrpSpPr/>
        <p:nvPr/>
      </p:nvGrpSpPr>
      <p:grpSpPr>
        <a:xfrm>
          <a:off x="0" y="0"/>
          <a:ext cx="0" cy="0"/>
          <a:chOff x="0" y="0"/>
          <a:chExt cx="0" cy="0"/>
        </a:xfrm>
      </p:grpSpPr>
      <p:pic>
        <p:nvPicPr>
          <p:cNvPr id="831" name="Google Shape;831;p89"/>
          <p:cNvPicPr preferRelativeResize="0"/>
          <p:nvPr/>
        </p:nvPicPr>
        <p:blipFill rotWithShape="1">
          <a:blip r:embed="rId3">
            <a:alphaModFix/>
          </a:blip>
          <a:srcRect l="37355" t="72528" r="20120" b="2251"/>
          <a:stretch/>
        </p:blipFill>
        <p:spPr>
          <a:xfrm>
            <a:off x="431800" y="792162"/>
            <a:ext cx="7777162" cy="259238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6"/>
        <p:cNvGrpSpPr/>
        <p:nvPr/>
      </p:nvGrpSpPr>
      <p:grpSpPr>
        <a:xfrm>
          <a:off x="0" y="0"/>
          <a:ext cx="0" cy="0"/>
          <a:chOff x="0" y="0"/>
          <a:chExt cx="0" cy="0"/>
        </a:xfrm>
      </p:grpSpPr>
      <p:sp>
        <p:nvSpPr>
          <p:cNvPr id="837" name="Google Shape;837;p90"/>
          <p:cNvSpPr txBox="1"/>
          <p:nvPr/>
        </p:nvSpPr>
        <p:spPr>
          <a:xfrm>
            <a:off x="357187" y="0"/>
            <a:ext cx="8642350" cy="626427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3. Fiber Optic Cables: A fiber-optic cable is made of glass or plastic and transmits signals in the form of light.</a:t>
            </a:r>
            <a:endParaRPr sz="1400" b="0" i="0" u="none" strike="noStrike" cap="none">
              <a:solidFill>
                <a:srgbClr val="000000"/>
              </a:solidFill>
              <a:latin typeface="Arial"/>
              <a:ea typeface="Arial"/>
              <a:cs typeface="Arial"/>
              <a:sym typeface="Arial"/>
            </a:endParaRPr>
          </a:p>
        </p:txBody>
      </p:sp>
      <p:pic>
        <p:nvPicPr>
          <p:cNvPr id="838" name="Google Shape;838;p90"/>
          <p:cNvPicPr preferRelativeResize="0"/>
          <p:nvPr/>
        </p:nvPicPr>
        <p:blipFill rotWithShape="1">
          <a:blip r:embed="rId3">
            <a:alphaModFix/>
          </a:blip>
          <a:srcRect l="33416" t="15107" r="15394" b="14850"/>
          <a:stretch/>
        </p:blipFill>
        <p:spPr>
          <a:xfrm>
            <a:off x="647700" y="863600"/>
            <a:ext cx="7632700" cy="539908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3"/>
        <p:cNvGrpSpPr/>
        <p:nvPr/>
      </p:nvGrpSpPr>
      <p:grpSpPr>
        <a:xfrm>
          <a:off x="0" y="0"/>
          <a:ext cx="0" cy="0"/>
          <a:chOff x="0" y="0"/>
          <a:chExt cx="0" cy="0"/>
        </a:xfrm>
      </p:grpSpPr>
      <p:sp>
        <p:nvSpPr>
          <p:cNvPr id="844" name="Google Shape;844;p91"/>
          <p:cNvSpPr txBox="1"/>
          <p:nvPr/>
        </p:nvSpPr>
        <p:spPr>
          <a:xfrm>
            <a:off x="287337" y="144462"/>
            <a:ext cx="8567737" cy="619125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UNGUIDED MEDIA: WIRELESS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pic>
        <p:nvPicPr>
          <p:cNvPr id="845" name="Google Shape;845;p91"/>
          <p:cNvPicPr preferRelativeResize="0"/>
          <p:nvPr/>
        </p:nvPicPr>
        <p:blipFill rotWithShape="1">
          <a:blip r:embed="rId3">
            <a:alphaModFix/>
          </a:blip>
          <a:srcRect l="29478" t="49516" r="20908" b="9857"/>
          <a:stretch/>
        </p:blipFill>
        <p:spPr>
          <a:xfrm>
            <a:off x="1368425" y="1708150"/>
            <a:ext cx="5830887" cy="26844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
        <p:cNvGrpSpPr/>
        <p:nvPr/>
      </p:nvGrpSpPr>
      <p:grpSpPr>
        <a:xfrm>
          <a:off x="0" y="0"/>
          <a:ext cx="0" cy="0"/>
          <a:chOff x="0" y="0"/>
          <a:chExt cx="0" cy="0"/>
        </a:xfrm>
      </p:grpSpPr>
      <p:sp>
        <p:nvSpPr>
          <p:cNvPr id="153" name="Google Shape;153;p20"/>
          <p:cNvSpPr txBox="1"/>
          <p:nvPr/>
        </p:nvSpPr>
        <p:spPr>
          <a:xfrm>
            <a:off x="685800" y="304800"/>
            <a:ext cx="7716837" cy="5476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333399"/>
              </a:buClr>
              <a:buSzPts val="4400"/>
              <a:buFont typeface="Tahoma"/>
              <a:buNone/>
            </a:pPr>
            <a:r>
              <a:rPr lang="en-US" sz="4400" b="1" i="0" u="none" strike="noStrike" cap="none">
                <a:solidFill>
                  <a:srgbClr val="333399"/>
                </a:solidFill>
                <a:latin typeface="Tahoma"/>
                <a:ea typeface="Tahoma"/>
                <a:cs typeface="Tahoma"/>
                <a:sym typeface="Tahoma"/>
              </a:rPr>
              <a:t>MESH Topology</a:t>
            </a:r>
            <a:endParaRPr sz="1400" b="0" i="0" u="none" strike="noStrike" cap="none">
              <a:solidFill>
                <a:srgbClr val="000000"/>
              </a:solidFill>
              <a:latin typeface="Arial"/>
              <a:ea typeface="Arial"/>
              <a:cs typeface="Arial"/>
              <a:sym typeface="Arial"/>
            </a:endParaRPr>
          </a:p>
        </p:txBody>
      </p:sp>
      <p:sp>
        <p:nvSpPr>
          <p:cNvPr id="154" name="Google Shape;154;p20"/>
          <p:cNvSpPr txBox="1"/>
          <p:nvPr/>
        </p:nvSpPr>
        <p:spPr>
          <a:xfrm>
            <a:off x="466725" y="1255712"/>
            <a:ext cx="4678362" cy="4876800"/>
          </a:xfrm>
          <a:prstGeom prst="rect">
            <a:avLst/>
          </a:prstGeom>
          <a:noFill/>
          <a:ln>
            <a:noFill/>
          </a:ln>
        </p:spPr>
        <p:txBody>
          <a:bodyPr spcFirstLastPara="1" wrap="square" lIns="90000" tIns="46800" rIns="90000" bIns="46800" anchor="t" anchorCtr="0">
            <a:noAutofit/>
          </a:bodyPr>
          <a:lstStyle/>
          <a:p>
            <a:pPr marL="333375" marR="0" lvl="0" indent="-333375" algn="l" rtl="0">
              <a:lnSpc>
                <a:spcPct val="100000"/>
              </a:lnSpc>
              <a:spcBef>
                <a:spcPts val="0"/>
              </a:spcBef>
              <a:spcAft>
                <a:spcPts val="0"/>
              </a:spcAft>
              <a:buClr>
                <a:srgbClr val="3333CC"/>
              </a:buClr>
              <a:buSzPts val="1080"/>
              <a:buFont typeface="Noto Sans Symbols"/>
              <a:buChar char="■"/>
            </a:pPr>
            <a:r>
              <a:rPr lang="en-US" sz="1800" b="1" i="0" u="none" strike="noStrike" cap="none">
                <a:solidFill>
                  <a:srgbClr val="000000"/>
                </a:solidFill>
                <a:latin typeface="Tahoma"/>
                <a:ea typeface="Tahoma"/>
                <a:cs typeface="Tahoma"/>
                <a:sym typeface="Tahoma"/>
              </a:rPr>
              <a:t>Every device has a dedicated point-to-point link to every other devices</a:t>
            </a:r>
            <a:endParaRPr sz="1400" b="0" i="0" u="none" strike="noStrike" cap="none">
              <a:solidFill>
                <a:srgbClr val="000000"/>
              </a:solidFill>
              <a:latin typeface="Arial"/>
              <a:ea typeface="Arial"/>
              <a:cs typeface="Arial"/>
              <a:sym typeface="Arial"/>
            </a:endParaRPr>
          </a:p>
          <a:p>
            <a:pPr marL="333375" marR="0" lvl="0" indent="-333375" algn="l" rtl="0">
              <a:lnSpc>
                <a:spcPct val="100000"/>
              </a:lnSpc>
              <a:spcBef>
                <a:spcPts val="400"/>
              </a:spcBef>
              <a:spcAft>
                <a:spcPts val="0"/>
              </a:spcAft>
              <a:buClr>
                <a:srgbClr val="3333CC"/>
              </a:buClr>
              <a:buSzPts val="1080"/>
              <a:buFont typeface="Noto Sans Symbols"/>
              <a:buChar char="■"/>
            </a:pPr>
            <a:r>
              <a:rPr lang="en-US" sz="1800" b="1" i="0" u="none" strike="noStrike" cap="none">
                <a:solidFill>
                  <a:srgbClr val="000000"/>
                </a:solidFill>
                <a:latin typeface="Tahoma"/>
                <a:ea typeface="Tahoma"/>
                <a:cs typeface="Tahoma"/>
                <a:sym typeface="Tahoma"/>
              </a:rPr>
              <a:t>Dedicated</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880"/>
              <a:buFont typeface="Noto Sans Symbols"/>
              <a:buChar char="■"/>
            </a:pPr>
            <a:r>
              <a:rPr lang="en-US" sz="1600" b="1" i="0" u="none" strike="noStrike" cap="none">
                <a:solidFill>
                  <a:srgbClr val="000000"/>
                </a:solidFill>
                <a:latin typeface="Tahoma"/>
                <a:ea typeface="Tahoma"/>
                <a:cs typeface="Tahoma"/>
                <a:sym typeface="Tahoma"/>
              </a:rPr>
              <a:t>Link carries traffic only between the two devices it connects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880"/>
              <a:buFont typeface="Noto Sans Symbols"/>
              <a:buChar char="■"/>
            </a:pPr>
            <a:r>
              <a:rPr lang="en-US" sz="1600" b="1" i="0" u="none" strike="noStrike" cap="none">
                <a:solidFill>
                  <a:srgbClr val="000000"/>
                </a:solidFill>
                <a:latin typeface="Tahoma"/>
                <a:ea typeface="Tahoma"/>
                <a:cs typeface="Tahoma"/>
                <a:sym typeface="Tahoma"/>
              </a:rPr>
              <a:t>A fully connected mesh network has n(n-1)/2 physical channels to link n devices</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880"/>
              <a:buFont typeface="Noto Sans Symbols"/>
              <a:buChar char="■"/>
            </a:pPr>
            <a:r>
              <a:rPr lang="en-US" sz="1600" b="1" i="0" u="none" strike="noStrike" cap="none">
                <a:solidFill>
                  <a:srgbClr val="000000"/>
                </a:solidFill>
                <a:latin typeface="Tahoma"/>
                <a:ea typeface="Tahoma"/>
                <a:cs typeface="Tahoma"/>
                <a:sym typeface="Tahoma"/>
              </a:rPr>
              <a:t>Every device on the network must have n-1 input/output (I/O) ports</a:t>
            </a:r>
            <a:endParaRPr sz="1400" b="0" i="0" u="none" strike="noStrike" cap="none">
              <a:solidFill>
                <a:srgbClr val="000000"/>
              </a:solidFill>
              <a:latin typeface="Arial"/>
              <a:ea typeface="Arial"/>
              <a:cs typeface="Arial"/>
              <a:sym typeface="Arial"/>
            </a:endParaRPr>
          </a:p>
          <a:p>
            <a:pPr marL="333375" marR="0" lvl="0" indent="-333375" algn="l" rtl="0">
              <a:lnSpc>
                <a:spcPct val="100000"/>
              </a:lnSpc>
              <a:spcBef>
                <a:spcPts val="400"/>
              </a:spcBef>
              <a:spcAft>
                <a:spcPts val="0"/>
              </a:spcAft>
              <a:buClr>
                <a:srgbClr val="3333CC"/>
              </a:buClr>
              <a:buSzPts val="1080"/>
              <a:buFont typeface="Noto Sans Symbols"/>
              <a:buChar char="■"/>
            </a:pPr>
            <a:r>
              <a:rPr lang="en-US" sz="1800" b="1" i="0" u="none" strike="noStrike" cap="none">
                <a:solidFill>
                  <a:srgbClr val="000000"/>
                </a:solidFill>
                <a:latin typeface="Tahoma"/>
                <a:ea typeface="Tahoma"/>
                <a:cs typeface="Tahoma"/>
                <a:sym typeface="Tahoma"/>
              </a:rPr>
              <a:t>Advantage</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880"/>
              <a:buFont typeface="Noto Sans Symbols"/>
              <a:buChar char="■"/>
            </a:pPr>
            <a:r>
              <a:rPr lang="en-US" sz="1600" b="1" i="0" u="none" strike="noStrike" cap="none">
                <a:solidFill>
                  <a:srgbClr val="000000"/>
                </a:solidFill>
                <a:latin typeface="Tahoma"/>
                <a:ea typeface="Tahoma"/>
                <a:cs typeface="Tahoma"/>
                <a:sym typeface="Tahoma"/>
              </a:rPr>
              <a:t>Less traffic, robust, secure, easy to maintain</a:t>
            </a:r>
            <a:endParaRPr sz="1400" b="0" i="0" u="none" strike="noStrike" cap="none">
              <a:solidFill>
                <a:srgbClr val="000000"/>
              </a:solidFill>
              <a:latin typeface="Arial"/>
              <a:ea typeface="Arial"/>
              <a:cs typeface="Arial"/>
              <a:sym typeface="Arial"/>
            </a:endParaRPr>
          </a:p>
          <a:p>
            <a:pPr marL="333375" marR="0" lvl="0" indent="-333375" algn="l" rtl="0">
              <a:lnSpc>
                <a:spcPct val="100000"/>
              </a:lnSpc>
              <a:spcBef>
                <a:spcPts val="400"/>
              </a:spcBef>
              <a:spcAft>
                <a:spcPts val="0"/>
              </a:spcAft>
              <a:buClr>
                <a:srgbClr val="3333CC"/>
              </a:buClr>
              <a:buSzPts val="1080"/>
              <a:buFont typeface="Noto Sans Symbols"/>
              <a:buChar char="■"/>
            </a:pPr>
            <a:r>
              <a:rPr lang="en-US" sz="1800" b="1" i="0" u="none" strike="noStrike" cap="none">
                <a:solidFill>
                  <a:srgbClr val="000000"/>
                </a:solidFill>
                <a:latin typeface="Tahoma"/>
                <a:ea typeface="Tahoma"/>
                <a:cs typeface="Tahoma"/>
                <a:sym typeface="Tahoma"/>
              </a:rPr>
              <a:t>Disadvantage</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FF0000"/>
              </a:buClr>
              <a:buSzPts val="880"/>
              <a:buFont typeface="Noto Sans Symbols"/>
              <a:buChar char="■"/>
            </a:pPr>
            <a:r>
              <a:rPr lang="en-US" sz="1600" b="1" i="0" u="none" strike="noStrike" cap="none">
                <a:solidFill>
                  <a:srgbClr val="000000"/>
                </a:solidFill>
                <a:latin typeface="Tahoma"/>
                <a:ea typeface="Tahoma"/>
                <a:cs typeface="Tahoma"/>
                <a:sym typeface="Tahoma"/>
              </a:rPr>
              <a:t>Need more resource (cable and ports), expensive</a:t>
            </a:r>
            <a:endParaRPr sz="1400" b="0" i="0" u="none" strike="noStrike" cap="none">
              <a:solidFill>
                <a:srgbClr val="000000"/>
              </a:solidFill>
              <a:latin typeface="Arial"/>
              <a:ea typeface="Arial"/>
              <a:cs typeface="Arial"/>
              <a:sym typeface="Arial"/>
            </a:endParaRPr>
          </a:p>
          <a:p>
            <a:pPr marL="733425" marR="0" lvl="1" indent="-276225" algn="l" rtl="0">
              <a:lnSpc>
                <a:spcPct val="100000"/>
              </a:lnSpc>
              <a:spcBef>
                <a:spcPts val="400"/>
              </a:spcBef>
              <a:spcAft>
                <a:spcPts val="0"/>
              </a:spcAft>
              <a:buClr>
                <a:srgbClr val="000000"/>
              </a:buClr>
              <a:buSzPts val="1600"/>
              <a:buFont typeface="Arial"/>
              <a:buNone/>
            </a:pPr>
            <a:endParaRPr sz="1600" b="1"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Tahoma"/>
              <a:ea typeface="Tahoma"/>
              <a:cs typeface="Tahoma"/>
              <a:sym typeface="Tahoma"/>
            </a:endParaRPr>
          </a:p>
        </p:txBody>
      </p:sp>
      <p:pic>
        <p:nvPicPr>
          <p:cNvPr id="155" name="Google Shape;155;p20"/>
          <p:cNvPicPr preferRelativeResize="0"/>
          <p:nvPr/>
        </p:nvPicPr>
        <p:blipFill rotWithShape="1">
          <a:blip r:embed="rId3">
            <a:alphaModFix/>
          </a:blip>
          <a:srcRect/>
          <a:stretch/>
        </p:blipFill>
        <p:spPr>
          <a:xfrm>
            <a:off x="5278437" y="2112962"/>
            <a:ext cx="3448050" cy="2689225"/>
          </a:xfrm>
          <a:prstGeom prst="rect">
            <a:avLst/>
          </a:prstGeom>
          <a:noFill/>
          <a:ln>
            <a:noFill/>
          </a:ln>
        </p:spPr>
      </p:pic>
      <p:cxnSp>
        <p:nvCxnSpPr>
          <p:cNvPr id="156" name="Google Shape;156;p20"/>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157" name="Google Shape;157;p20"/>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158" name="Google Shape;158;p20"/>
          <p:cNvSpPr txBox="1"/>
          <p:nvPr/>
        </p:nvSpPr>
        <p:spPr>
          <a:xfrm>
            <a:off x="5257800" y="5029200"/>
            <a:ext cx="3733800" cy="398462"/>
          </a:xfrm>
          <a:prstGeom prst="rect">
            <a:avLst/>
          </a:prstGeom>
          <a:solidFill>
            <a:srgbClr val="F0FE6A"/>
          </a:solidFill>
          <a:ln w="9525" cap="flat" cmpd="sng">
            <a:solidFill>
              <a:srgbClr val="000000"/>
            </a:solidFill>
            <a:prstDash val="solid"/>
            <a:miter lim="800000"/>
            <a:headEnd type="none" w="sm" len="sm"/>
            <a:tailEnd type="none" w="sm" len="sm"/>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n(n-1)/2 physical duplex links </a:t>
            </a:r>
            <a:endParaRPr sz="1400" b="0" i="0" u="none" strike="noStrike" cap="none">
              <a:solidFill>
                <a:srgbClr val="000000"/>
              </a:solidFill>
              <a:latin typeface="Arial"/>
              <a:ea typeface="Arial"/>
              <a:cs typeface="Arial"/>
              <a:sym typeface="Arial"/>
            </a:endParaRPr>
          </a:p>
        </p:txBody>
      </p:sp>
      <p:sp>
        <p:nvSpPr>
          <p:cNvPr id="159" name="Google Shape;159;p20"/>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0"/>
        <p:cNvGrpSpPr/>
        <p:nvPr/>
      </p:nvGrpSpPr>
      <p:grpSpPr>
        <a:xfrm>
          <a:off x="0" y="0"/>
          <a:ext cx="0" cy="0"/>
          <a:chOff x="0" y="0"/>
          <a:chExt cx="0" cy="0"/>
        </a:xfrm>
      </p:grpSpPr>
      <p:sp>
        <p:nvSpPr>
          <p:cNvPr id="851" name="Google Shape;851;p92"/>
          <p:cNvSpPr txBox="1"/>
          <p:nvPr/>
        </p:nvSpPr>
        <p:spPr>
          <a:xfrm>
            <a:off x="71437" y="0"/>
            <a:ext cx="8783637" cy="691515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Arial"/>
                <a:ea typeface="Arial"/>
                <a:cs typeface="Arial"/>
                <a:sym typeface="Arial"/>
              </a:rPr>
              <a:t>1. Radio Waves:</a:t>
            </a:r>
            <a:endParaRPr sz="32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dirty="0">
              <a:solidFill>
                <a:srgbClr val="000000"/>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Radio waves, for the most part, are omnidirectional. When an antenna transmits radio waves, they are propagated in all directions. This means that the sending and receiving antennas do not have to be aligned.</a:t>
            </a:r>
            <a:endParaRPr sz="2400" b="0" i="0" u="none" strike="noStrike" cap="none" dirty="0">
              <a:solidFill>
                <a:srgbClr val="000000"/>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Radio waves, particularly those waves that propagate in the sky mode, can travel</a:t>
            </a:r>
            <a:r>
              <a:rPr lang="en-US" sz="2400" dirty="0"/>
              <a:t> </a:t>
            </a:r>
            <a:r>
              <a:rPr lang="en-US" sz="2400" b="0" i="0" u="none" strike="noStrike" cap="none" dirty="0">
                <a:solidFill>
                  <a:srgbClr val="000000"/>
                </a:solidFill>
                <a:latin typeface="Arial"/>
                <a:ea typeface="Arial"/>
                <a:cs typeface="Arial"/>
                <a:sym typeface="Arial"/>
              </a:rPr>
              <a:t>long distances.</a:t>
            </a:r>
            <a:endParaRPr sz="2400" b="0" i="0" u="none" strike="noStrike" cap="none" dirty="0">
              <a:solidFill>
                <a:srgbClr val="000000"/>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Waves ranging in frequencies between 3 kHz and 1 GHz are normally called radio waves</a:t>
            </a: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dirty="0">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6"/>
        <p:cNvGrpSpPr/>
        <p:nvPr/>
      </p:nvGrpSpPr>
      <p:grpSpPr>
        <a:xfrm>
          <a:off x="0" y="0"/>
          <a:ext cx="0" cy="0"/>
          <a:chOff x="0" y="0"/>
          <a:chExt cx="0" cy="0"/>
        </a:xfrm>
      </p:grpSpPr>
      <p:sp>
        <p:nvSpPr>
          <p:cNvPr id="857" name="Google Shape;857;p93"/>
          <p:cNvSpPr txBox="1"/>
          <p:nvPr/>
        </p:nvSpPr>
        <p:spPr>
          <a:xfrm>
            <a:off x="119062" y="360362"/>
            <a:ext cx="8985250" cy="499903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2.Microwaves: </a:t>
            </a:r>
            <a:endParaRPr sz="3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p>
            <a:pPr marL="457200" marR="0" lvl="0" indent="-400050" algn="l"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Arial"/>
                <a:ea typeface="Arial"/>
                <a:cs typeface="Arial"/>
                <a:sym typeface="Arial"/>
              </a:rPr>
              <a:t>Electromagnetic waves having frequencies between 1 and 300 GHz are called micro-waves.</a:t>
            </a:r>
            <a:endParaRPr sz="900" b="0" i="0" u="none" strike="noStrike" cap="none">
              <a:solidFill>
                <a:srgbClr val="000000"/>
              </a:solidFill>
              <a:latin typeface="Arial"/>
              <a:ea typeface="Arial"/>
              <a:cs typeface="Arial"/>
              <a:sym typeface="Arial"/>
            </a:endParaRPr>
          </a:p>
          <a:p>
            <a:pPr marL="457200" marR="0" lvl="0" indent="-400050" algn="l"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Arial"/>
                <a:ea typeface="Arial"/>
                <a:cs typeface="Arial"/>
                <a:sym typeface="Arial"/>
              </a:rPr>
              <a:t>Microwaves are unidirectional. When an antenna transmits microwave waves, they can be narrowly focused. This means that the sending and receiving antennas need to be aligned.</a:t>
            </a:r>
            <a:endParaRPr sz="9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2"/>
        <p:cNvGrpSpPr/>
        <p:nvPr/>
      </p:nvGrpSpPr>
      <p:grpSpPr>
        <a:xfrm>
          <a:off x="0" y="0"/>
          <a:ext cx="0" cy="0"/>
          <a:chOff x="0" y="0"/>
          <a:chExt cx="0" cy="0"/>
        </a:xfrm>
      </p:grpSpPr>
      <p:sp>
        <p:nvSpPr>
          <p:cNvPr id="863" name="Google Shape;863;p94"/>
          <p:cNvSpPr txBox="1"/>
          <p:nvPr/>
        </p:nvSpPr>
        <p:spPr>
          <a:xfrm>
            <a:off x="303212" y="576262"/>
            <a:ext cx="8840787" cy="40528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Arial"/>
                <a:ea typeface="Arial"/>
                <a:cs typeface="Arial"/>
                <a:sym typeface="Arial"/>
              </a:rPr>
              <a:t>3. Infrared:</a:t>
            </a:r>
            <a:endParaRPr sz="3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a:p>
            <a:pPr marL="457200" marR="0" lvl="0" indent="-393700" algn="l" rtl="0">
              <a:lnSpc>
                <a:spcPct val="100000"/>
              </a:lnSpc>
              <a:spcBef>
                <a:spcPts val="0"/>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Infrared waves, with frequencies from 300 GHz to 400 THz (wavelengths from 1 mm to 770 nm), can be used for short-range communication. </a:t>
            </a:r>
            <a:endParaRPr sz="800" b="0" i="0" u="none" strike="noStrike" cap="none">
              <a:solidFill>
                <a:srgbClr val="000000"/>
              </a:solidFill>
              <a:latin typeface="Arial"/>
              <a:ea typeface="Arial"/>
              <a:cs typeface="Arial"/>
              <a:sym typeface="Arial"/>
            </a:endParaRPr>
          </a:p>
          <a:p>
            <a:pPr marL="457200" marR="0" lvl="0" indent="-393700" algn="l" rtl="0">
              <a:lnSpc>
                <a:spcPct val="100000"/>
              </a:lnSpc>
              <a:spcBef>
                <a:spcPts val="0"/>
              </a:spcBef>
              <a:spcAft>
                <a:spcPts val="0"/>
              </a:spcAft>
              <a:buClr>
                <a:srgbClr val="000000"/>
              </a:buClr>
              <a:buSzPts val="2600"/>
              <a:buFont typeface="Arial"/>
              <a:buChar char="●"/>
            </a:pPr>
            <a:r>
              <a:rPr lang="en-US" sz="2600" b="0" i="0" u="none" strike="noStrike" cap="none">
                <a:solidFill>
                  <a:srgbClr val="000000"/>
                </a:solidFill>
                <a:latin typeface="Arial"/>
                <a:ea typeface="Arial"/>
                <a:cs typeface="Arial"/>
                <a:sym typeface="Arial"/>
              </a:rPr>
              <a:t>Infrared waves, having high frequencies, cannot penetrate walls.</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8"/>
        <p:cNvGrpSpPr/>
        <p:nvPr/>
      </p:nvGrpSpPr>
      <p:grpSpPr>
        <a:xfrm>
          <a:off x="0" y="0"/>
          <a:ext cx="0" cy="0"/>
          <a:chOff x="0" y="0"/>
          <a:chExt cx="0" cy="0"/>
        </a:xfrm>
      </p:grpSpPr>
      <p:sp>
        <p:nvSpPr>
          <p:cNvPr id="869" name="Google Shape;869;p95"/>
          <p:cNvSpPr/>
          <p:nvPr/>
        </p:nvSpPr>
        <p:spPr>
          <a:xfrm>
            <a:off x="0" y="0"/>
            <a:ext cx="9144000" cy="838200"/>
          </a:xfrm>
          <a:prstGeom prst="rect">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870" name="Google Shape;870;p95"/>
          <p:cNvSpPr txBox="1"/>
          <p:nvPr/>
        </p:nvSpPr>
        <p:spPr>
          <a:xfrm>
            <a:off x="231775" y="76200"/>
            <a:ext cx="3597275" cy="5810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1" i="0" u="none" strike="noStrike" cap="none">
                <a:solidFill>
                  <a:srgbClr val="000000"/>
                </a:solidFill>
                <a:latin typeface="Times New Roman"/>
                <a:ea typeface="Times New Roman"/>
                <a:cs typeface="Times New Roman"/>
                <a:sym typeface="Times New Roman"/>
              </a:rPr>
              <a:t>1-6  ADDRESSING</a:t>
            </a:r>
            <a:endParaRPr sz="1400" b="0" i="0" u="none" strike="noStrike" cap="none">
              <a:solidFill>
                <a:srgbClr val="000000"/>
              </a:solidFill>
              <a:latin typeface="Arial"/>
              <a:ea typeface="Arial"/>
              <a:cs typeface="Arial"/>
              <a:sym typeface="Arial"/>
            </a:endParaRPr>
          </a:p>
        </p:txBody>
      </p:sp>
      <p:sp>
        <p:nvSpPr>
          <p:cNvPr id="871" name="Google Shape;871;p95"/>
          <p:cNvSpPr/>
          <p:nvPr/>
        </p:nvSpPr>
        <p:spPr>
          <a:xfrm>
            <a:off x="8229600" y="6400800"/>
            <a:ext cx="184150" cy="3667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872" name="Google Shape;872;p95"/>
          <p:cNvSpPr txBox="1"/>
          <p:nvPr/>
        </p:nvSpPr>
        <p:spPr>
          <a:xfrm>
            <a:off x="609600" y="1071562"/>
            <a:ext cx="7315200" cy="1373187"/>
          </a:xfrm>
          <a:prstGeom prst="rect">
            <a:avLst/>
          </a:prstGeom>
          <a:noFill/>
          <a:ln>
            <a:noFill/>
          </a:ln>
        </p:spPr>
        <p:txBody>
          <a:bodyPr spcFirstLastPara="1" wrap="square" lIns="90000" tIns="46800" rIns="90000" bIns="46800" anchor="ctr" anchorCtr="0">
            <a:spAutoFit/>
          </a:bodyPr>
          <a:lstStyle/>
          <a:p>
            <a:pPr marL="0" marR="0" lvl="0" indent="0" algn="just" rtl="0">
              <a:lnSpc>
                <a:spcPct val="100000"/>
              </a:lnSpc>
              <a:spcBef>
                <a:spcPts val="0"/>
              </a:spcBef>
              <a:spcAft>
                <a:spcPts val="0"/>
              </a:spcAft>
              <a:buClr>
                <a:srgbClr val="000000"/>
              </a:buClr>
              <a:buSzPts val="2800"/>
              <a:buFont typeface="Arial"/>
              <a:buNone/>
            </a:pPr>
            <a:r>
              <a:rPr lang="en-US" sz="2800" b="1" i="1" u="none" strike="noStrike" cap="none">
                <a:solidFill>
                  <a:srgbClr val="000000"/>
                </a:solidFill>
                <a:latin typeface="Arial"/>
                <a:ea typeface="Arial"/>
                <a:cs typeface="Arial"/>
                <a:sym typeface="Arial"/>
              </a:rPr>
              <a:t>Four levels of addresses are used in an internet employing the TCP/IP protocols: </a:t>
            </a:r>
            <a:r>
              <a:rPr lang="en-US" sz="2800" b="1" i="1" u="none" strike="noStrike" cap="none">
                <a:solidFill>
                  <a:srgbClr val="FF0000"/>
                </a:solidFill>
                <a:latin typeface="Arial"/>
                <a:ea typeface="Arial"/>
                <a:cs typeface="Arial"/>
                <a:sym typeface="Arial"/>
              </a:rPr>
              <a:t>physical</a:t>
            </a:r>
            <a:r>
              <a:rPr lang="en-US" sz="2800" b="1" i="1" u="none" strike="noStrike" cap="none">
                <a:solidFill>
                  <a:srgbClr val="000000"/>
                </a:solidFill>
                <a:latin typeface="Arial"/>
                <a:ea typeface="Arial"/>
                <a:cs typeface="Arial"/>
                <a:sym typeface="Arial"/>
              </a:rPr>
              <a:t>, </a:t>
            </a:r>
            <a:r>
              <a:rPr lang="en-US" sz="2800" b="1" i="1" u="none" strike="noStrike" cap="none">
                <a:solidFill>
                  <a:srgbClr val="FF0000"/>
                </a:solidFill>
                <a:latin typeface="Arial"/>
                <a:ea typeface="Arial"/>
                <a:cs typeface="Arial"/>
                <a:sym typeface="Arial"/>
              </a:rPr>
              <a:t>logical</a:t>
            </a:r>
            <a:r>
              <a:rPr lang="en-US" sz="2800" b="1" i="1" u="none" strike="noStrike" cap="none">
                <a:solidFill>
                  <a:srgbClr val="000000"/>
                </a:solidFill>
                <a:latin typeface="Arial"/>
                <a:ea typeface="Arial"/>
                <a:cs typeface="Arial"/>
                <a:sym typeface="Arial"/>
              </a:rPr>
              <a:t>, </a:t>
            </a:r>
            <a:r>
              <a:rPr lang="en-US" sz="2800" b="1" i="1" u="none" strike="noStrike" cap="none">
                <a:solidFill>
                  <a:srgbClr val="FF0000"/>
                </a:solidFill>
                <a:latin typeface="Arial"/>
                <a:ea typeface="Arial"/>
                <a:cs typeface="Arial"/>
                <a:sym typeface="Arial"/>
              </a:rPr>
              <a:t>port</a:t>
            </a:r>
            <a:r>
              <a:rPr lang="en-US" sz="2800" b="1" i="1" u="none" strike="noStrike" cap="none">
                <a:solidFill>
                  <a:srgbClr val="000000"/>
                </a:solidFill>
                <a:latin typeface="Arial"/>
                <a:ea typeface="Arial"/>
                <a:cs typeface="Arial"/>
                <a:sym typeface="Arial"/>
              </a:rPr>
              <a:t>, and </a:t>
            </a:r>
            <a:r>
              <a:rPr lang="en-US" sz="2800" b="1" i="1" u="none" strike="noStrike" cap="none">
                <a:solidFill>
                  <a:srgbClr val="FF0000"/>
                </a:solidFill>
                <a:latin typeface="Arial"/>
                <a:ea typeface="Arial"/>
                <a:cs typeface="Arial"/>
                <a:sym typeface="Arial"/>
              </a:rPr>
              <a:t>specific</a:t>
            </a:r>
            <a:r>
              <a:rPr lang="en-US" sz="2800" b="1" i="1"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73" name="Google Shape;873;p95"/>
          <p:cNvSpPr txBox="1"/>
          <p:nvPr/>
        </p:nvSpPr>
        <p:spPr>
          <a:xfrm>
            <a:off x="1066800" y="3962400"/>
            <a:ext cx="5715000" cy="1557337"/>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33CC"/>
              </a:buClr>
              <a:buSzPts val="2400"/>
              <a:buFont typeface="Arial"/>
              <a:buNone/>
            </a:pPr>
            <a:r>
              <a:rPr lang="en-US" sz="2400" b="1" i="0" u="none" strike="noStrike" cap="none">
                <a:solidFill>
                  <a:srgbClr val="0033CC"/>
                </a:solidFill>
                <a:latin typeface="Arial"/>
                <a:ea typeface="Arial"/>
                <a:cs typeface="Arial"/>
                <a:sym typeface="Arial"/>
              </a:rPr>
              <a:t>Physical  Addresses</a:t>
            </a:r>
            <a:br>
              <a:rPr lang="en-US" sz="2400" b="1" i="0" u="none" strike="noStrike" cap="none">
                <a:solidFill>
                  <a:srgbClr val="0033CC"/>
                </a:solidFill>
                <a:latin typeface="Arial"/>
                <a:ea typeface="Arial"/>
                <a:cs typeface="Arial"/>
                <a:sym typeface="Arial"/>
              </a:rPr>
            </a:br>
            <a:r>
              <a:rPr lang="en-US" sz="2400" b="1" i="0" u="none" strike="noStrike" cap="none">
                <a:solidFill>
                  <a:srgbClr val="0033CC"/>
                </a:solidFill>
                <a:latin typeface="Arial"/>
                <a:ea typeface="Arial"/>
                <a:cs typeface="Arial"/>
                <a:sym typeface="Arial"/>
              </a:rPr>
              <a:t>Logical  Addresses</a:t>
            </a:r>
            <a:br>
              <a:rPr lang="en-US" sz="2400" b="1" i="0" u="none" strike="noStrike" cap="none">
                <a:solidFill>
                  <a:srgbClr val="0033CC"/>
                </a:solidFill>
                <a:latin typeface="Arial"/>
                <a:ea typeface="Arial"/>
                <a:cs typeface="Arial"/>
                <a:sym typeface="Arial"/>
              </a:rPr>
            </a:br>
            <a:r>
              <a:rPr lang="en-US" sz="2400" b="1" i="0" u="none" strike="noStrike" cap="none">
                <a:solidFill>
                  <a:srgbClr val="0033CC"/>
                </a:solidFill>
                <a:latin typeface="Arial"/>
                <a:ea typeface="Arial"/>
                <a:cs typeface="Arial"/>
                <a:sym typeface="Arial"/>
              </a:rPr>
              <a:t>Port Addresses</a:t>
            </a:r>
            <a:br>
              <a:rPr lang="en-US" sz="2400" b="1" i="0" u="none" strike="noStrike" cap="none">
                <a:solidFill>
                  <a:srgbClr val="0033CC"/>
                </a:solidFill>
                <a:latin typeface="Arial"/>
                <a:ea typeface="Arial"/>
                <a:cs typeface="Arial"/>
                <a:sym typeface="Arial"/>
              </a:rPr>
            </a:br>
            <a:r>
              <a:rPr lang="en-US" sz="2400" b="1" i="0" u="none" strike="noStrike" cap="none">
                <a:solidFill>
                  <a:srgbClr val="0033CC"/>
                </a:solidFill>
                <a:latin typeface="Arial"/>
                <a:ea typeface="Arial"/>
                <a:cs typeface="Arial"/>
                <a:sym typeface="Arial"/>
              </a:rPr>
              <a:t>Specific Addresses</a:t>
            </a:r>
            <a:endParaRPr sz="1400" b="0" i="0" u="none" strike="noStrike" cap="none">
              <a:solidFill>
                <a:srgbClr val="000000"/>
              </a:solidFill>
              <a:latin typeface="Arial"/>
              <a:ea typeface="Arial"/>
              <a:cs typeface="Arial"/>
              <a:sym typeface="Arial"/>
            </a:endParaRPr>
          </a:p>
        </p:txBody>
      </p:sp>
      <p:sp>
        <p:nvSpPr>
          <p:cNvPr id="874" name="Google Shape;874;p95"/>
          <p:cNvSpPr txBox="1"/>
          <p:nvPr/>
        </p:nvSpPr>
        <p:spPr>
          <a:xfrm>
            <a:off x="244475" y="3486150"/>
            <a:ext cx="5772150" cy="5207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FF0000"/>
              </a:buClr>
              <a:buSzPts val="2800"/>
              <a:buFont typeface="Arial"/>
              <a:buNone/>
            </a:pPr>
            <a:r>
              <a:rPr lang="en-US" sz="2800" b="1" i="1" u="sng" strike="noStrike" cap="none">
                <a:solidFill>
                  <a:srgbClr val="FF0000"/>
                </a:solidFill>
                <a:latin typeface="Arial"/>
                <a:ea typeface="Arial"/>
                <a:cs typeface="Arial"/>
                <a:sym typeface="Arial"/>
              </a:rPr>
              <a:t>Topics discussed in this section:</a:t>
            </a:r>
            <a:endParaRPr sz="1400" b="0" i="0" u="none" strike="noStrike" cap="none">
              <a:solidFill>
                <a:srgbClr val="000000"/>
              </a:solidFill>
              <a:latin typeface="Arial"/>
              <a:ea typeface="Arial"/>
              <a:cs typeface="Arial"/>
              <a:sym typeface="Arial"/>
            </a:endParaRPr>
          </a:p>
        </p:txBody>
      </p:sp>
      <p:sp>
        <p:nvSpPr>
          <p:cNvPr id="875" name="Google Shape;875;p95"/>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83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0"/>
        <p:cNvGrpSpPr/>
        <p:nvPr/>
      </p:nvGrpSpPr>
      <p:grpSpPr>
        <a:xfrm>
          <a:off x="0" y="0"/>
          <a:ext cx="0" cy="0"/>
          <a:chOff x="0" y="0"/>
          <a:chExt cx="0" cy="0"/>
        </a:xfrm>
      </p:grpSpPr>
      <p:cxnSp>
        <p:nvCxnSpPr>
          <p:cNvPr id="881" name="Google Shape;881;p96"/>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882" name="Google Shape;882;p96"/>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883" name="Google Shape;883;p96"/>
          <p:cNvSpPr txBox="1"/>
          <p:nvPr/>
        </p:nvSpPr>
        <p:spPr>
          <a:xfrm>
            <a:off x="317500" y="381000"/>
            <a:ext cx="2668587"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Addresses in TCP/IP</a:t>
            </a:r>
            <a:endParaRPr sz="1400" b="0" i="0" u="none" strike="noStrike" cap="none">
              <a:solidFill>
                <a:srgbClr val="000000"/>
              </a:solidFill>
              <a:latin typeface="Arial"/>
              <a:ea typeface="Arial"/>
              <a:cs typeface="Arial"/>
              <a:sym typeface="Arial"/>
            </a:endParaRPr>
          </a:p>
        </p:txBody>
      </p:sp>
      <p:pic>
        <p:nvPicPr>
          <p:cNvPr id="884" name="Google Shape;884;p96"/>
          <p:cNvPicPr preferRelativeResize="0"/>
          <p:nvPr/>
        </p:nvPicPr>
        <p:blipFill rotWithShape="1">
          <a:blip r:embed="rId3">
            <a:alphaModFix/>
          </a:blip>
          <a:srcRect/>
          <a:stretch/>
        </p:blipFill>
        <p:spPr>
          <a:xfrm>
            <a:off x="395287" y="2286000"/>
            <a:ext cx="7834312" cy="1997075"/>
          </a:xfrm>
          <a:prstGeom prst="rect">
            <a:avLst/>
          </a:prstGeom>
          <a:noFill/>
          <a:ln>
            <a:noFill/>
          </a:ln>
        </p:spPr>
      </p:pic>
      <p:sp>
        <p:nvSpPr>
          <p:cNvPr id="885" name="Google Shape;885;p96"/>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84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0"/>
        <p:cNvGrpSpPr/>
        <p:nvPr/>
      </p:nvGrpSpPr>
      <p:grpSpPr>
        <a:xfrm>
          <a:off x="0" y="0"/>
          <a:ext cx="0" cy="0"/>
          <a:chOff x="0" y="0"/>
          <a:chExt cx="0" cy="0"/>
        </a:xfrm>
      </p:grpSpPr>
      <p:cxnSp>
        <p:nvCxnSpPr>
          <p:cNvPr id="891" name="Google Shape;891;p97"/>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892" name="Google Shape;892;p97"/>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893" name="Google Shape;893;p97"/>
          <p:cNvSpPr txBox="1"/>
          <p:nvPr/>
        </p:nvSpPr>
        <p:spPr>
          <a:xfrm>
            <a:off x="328612" y="381000"/>
            <a:ext cx="5862637"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000000"/>
                </a:solidFill>
                <a:latin typeface="Arial"/>
                <a:ea typeface="Arial"/>
                <a:cs typeface="Arial"/>
                <a:sym typeface="Arial"/>
              </a:rPr>
              <a:t>Relationship of layers and addresses in TCP/IP</a:t>
            </a:r>
            <a:endParaRPr sz="1400" b="0" i="0" u="none" strike="noStrike" cap="none">
              <a:solidFill>
                <a:srgbClr val="000000"/>
              </a:solidFill>
              <a:latin typeface="Arial"/>
              <a:ea typeface="Arial"/>
              <a:cs typeface="Arial"/>
              <a:sym typeface="Arial"/>
            </a:endParaRPr>
          </a:p>
        </p:txBody>
      </p:sp>
      <p:pic>
        <p:nvPicPr>
          <p:cNvPr id="894" name="Google Shape;894;p97"/>
          <p:cNvPicPr preferRelativeResize="0"/>
          <p:nvPr/>
        </p:nvPicPr>
        <p:blipFill rotWithShape="1">
          <a:blip r:embed="rId3">
            <a:alphaModFix/>
          </a:blip>
          <a:srcRect/>
          <a:stretch/>
        </p:blipFill>
        <p:spPr>
          <a:xfrm>
            <a:off x="685800" y="1266825"/>
            <a:ext cx="7467600" cy="4829175"/>
          </a:xfrm>
          <a:prstGeom prst="rect">
            <a:avLst/>
          </a:prstGeom>
          <a:noFill/>
          <a:ln>
            <a:noFill/>
          </a:ln>
        </p:spPr>
      </p:pic>
      <p:sp>
        <p:nvSpPr>
          <p:cNvPr id="895" name="Google Shape;895;p97"/>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85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0"/>
        <p:cNvGrpSpPr/>
        <p:nvPr/>
      </p:nvGrpSpPr>
      <p:grpSpPr>
        <a:xfrm>
          <a:off x="0" y="0"/>
          <a:ext cx="0" cy="0"/>
          <a:chOff x="0" y="0"/>
          <a:chExt cx="0" cy="0"/>
        </a:xfrm>
      </p:grpSpPr>
      <p:sp>
        <p:nvSpPr>
          <p:cNvPr id="901" name="Google Shape;901;p98"/>
          <p:cNvSpPr/>
          <p:nvPr/>
        </p:nvSpPr>
        <p:spPr>
          <a:xfrm>
            <a:off x="442912" y="773112"/>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902" name="Google Shape;902;p98"/>
          <p:cNvSpPr/>
          <p:nvPr/>
        </p:nvSpPr>
        <p:spPr>
          <a:xfrm>
            <a:off x="152400" y="1447800"/>
            <a:ext cx="8839200" cy="381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903" name="Google Shape;903;p98"/>
          <p:cNvSpPr txBox="1"/>
          <p:nvPr/>
        </p:nvSpPr>
        <p:spPr>
          <a:xfrm>
            <a:off x="978500" y="1447800"/>
            <a:ext cx="7098600" cy="2172600"/>
          </a:xfrm>
          <a:prstGeom prst="rect">
            <a:avLst/>
          </a:prstGeom>
          <a:noFill/>
          <a:ln>
            <a:noFill/>
          </a:ln>
        </p:spPr>
        <p:txBody>
          <a:bodyPr spcFirstLastPara="1" wrap="square" lIns="90000" tIns="46800" rIns="90000" bIns="46800"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en-US" sz="2700" b="0" i="0" u="none" strike="noStrike" cap="none">
                <a:solidFill>
                  <a:srgbClr val="000000"/>
                </a:solidFill>
                <a:latin typeface="Arial"/>
                <a:ea typeface="Arial"/>
                <a:cs typeface="Arial"/>
                <a:sym typeface="Arial"/>
              </a:rPr>
              <a:t>Physical addresses are imprinted on the NIC. Most local-area networks (Ethernet)  use a </a:t>
            </a:r>
            <a:r>
              <a:rPr lang="en-US" sz="2700" b="1" i="0" u="none" strike="noStrike" cap="none">
                <a:solidFill>
                  <a:srgbClr val="FF0000"/>
                </a:solidFill>
                <a:latin typeface="Arial"/>
                <a:ea typeface="Arial"/>
                <a:cs typeface="Arial"/>
                <a:sym typeface="Arial"/>
              </a:rPr>
              <a:t>48-bit</a:t>
            </a:r>
            <a:r>
              <a:rPr lang="en-US" sz="2700" b="1" i="0" u="none" strike="noStrike" cap="none">
                <a:solidFill>
                  <a:srgbClr val="000000"/>
                </a:solidFill>
                <a:latin typeface="Arial"/>
                <a:ea typeface="Arial"/>
                <a:cs typeface="Arial"/>
                <a:sym typeface="Arial"/>
              </a:rPr>
              <a:t> (6-byte) physical address </a:t>
            </a:r>
            <a:r>
              <a:rPr lang="en-US" sz="2700" b="0" i="0" u="none" strike="noStrike" cap="none">
                <a:solidFill>
                  <a:srgbClr val="000000"/>
                </a:solidFill>
                <a:latin typeface="Arial"/>
                <a:ea typeface="Arial"/>
                <a:cs typeface="Arial"/>
                <a:sym typeface="Arial"/>
              </a:rPr>
              <a:t>written as 12 hexadecimal digits; every byte (2 hexadecimal digits) is separated by a colon.</a:t>
            </a:r>
            <a:endParaRPr sz="1300" b="0" i="0" u="none" strike="noStrike" cap="none">
              <a:solidFill>
                <a:srgbClr val="000000"/>
              </a:solidFill>
              <a:latin typeface="Arial"/>
              <a:ea typeface="Arial"/>
              <a:cs typeface="Arial"/>
              <a:sym typeface="Arial"/>
            </a:endParaRPr>
          </a:p>
        </p:txBody>
      </p:sp>
      <p:sp>
        <p:nvSpPr>
          <p:cNvPr id="904" name="Google Shape;904;p98"/>
          <p:cNvSpPr txBox="1"/>
          <p:nvPr/>
        </p:nvSpPr>
        <p:spPr>
          <a:xfrm>
            <a:off x="201594" y="152400"/>
            <a:ext cx="5345100" cy="5871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0000"/>
              </a:buClr>
              <a:buSzPts val="3200"/>
              <a:buFont typeface="Arial"/>
              <a:buNone/>
            </a:pPr>
            <a:r>
              <a:rPr lang="en-US" sz="3200" b="1" i="1" u="none" strike="noStrike" cap="none">
                <a:solidFill>
                  <a:srgbClr val="FF0000"/>
                </a:solidFill>
                <a:latin typeface="Arial"/>
                <a:ea typeface="Arial"/>
                <a:cs typeface="Arial"/>
                <a:sym typeface="Arial"/>
              </a:rPr>
              <a:t>Physical Address</a:t>
            </a:r>
            <a:endParaRPr sz="1400" b="0" i="0" u="none" strike="noStrike" cap="none">
              <a:solidFill>
                <a:srgbClr val="000000"/>
              </a:solidFill>
              <a:latin typeface="Arial"/>
              <a:ea typeface="Arial"/>
              <a:cs typeface="Arial"/>
              <a:sym typeface="Arial"/>
            </a:endParaRPr>
          </a:p>
        </p:txBody>
      </p:sp>
      <p:sp>
        <p:nvSpPr>
          <p:cNvPr id="905" name="Google Shape;905;p98"/>
          <p:cNvSpPr txBox="1"/>
          <p:nvPr/>
        </p:nvSpPr>
        <p:spPr>
          <a:xfrm>
            <a:off x="914400" y="3886200"/>
            <a:ext cx="7315200" cy="1922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CC"/>
              </a:buClr>
              <a:buSzPts val="3200"/>
              <a:buFont typeface="Arial"/>
              <a:buNone/>
            </a:pPr>
            <a:r>
              <a:rPr lang="en-US" sz="3200" b="1" i="0" u="none" strike="noStrike" cap="none">
                <a:solidFill>
                  <a:srgbClr val="3333CC"/>
                </a:solidFill>
                <a:latin typeface="Arial"/>
                <a:ea typeface="Arial"/>
                <a:cs typeface="Arial"/>
                <a:sym typeface="Arial"/>
              </a:rPr>
              <a:t>Example: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3333CC"/>
              </a:buClr>
              <a:buSzPts val="3200"/>
              <a:buFont typeface="Arial"/>
              <a:buNone/>
            </a:pPr>
            <a:r>
              <a:rPr lang="en-US" sz="3200" b="1" i="0" u="none" strike="noStrike" cap="none">
                <a:solidFill>
                  <a:srgbClr val="3333CC"/>
                </a:solidFill>
                <a:latin typeface="Arial"/>
                <a:ea typeface="Arial"/>
                <a:cs typeface="Arial"/>
                <a:sym typeface="Arial"/>
              </a:rPr>
              <a:t>07:01:02:01:2C:4B</a:t>
            </a:r>
            <a:br>
              <a:rPr lang="en-US" sz="3200" b="1" i="0" u="none" strike="noStrike" cap="none">
                <a:solidFill>
                  <a:srgbClr val="3333CC"/>
                </a:solidFill>
                <a:latin typeface="Arial"/>
                <a:ea typeface="Arial"/>
                <a:cs typeface="Arial"/>
                <a:sym typeface="Arial"/>
              </a:rPr>
            </a:br>
            <a:r>
              <a:rPr lang="en-US" sz="2800" b="1" i="0" u="none" strike="noStrike" cap="none">
                <a:solidFill>
                  <a:srgbClr val="000000"/>
                </a:solidFill>
                <a:latin typeface="Arial"/>
                <a:ea typeface="Arial"/>
                <a:cs typeface="Arial"/>
                <a:sym typeface="Arial"/>
              </a:rPr>
              <a:t>A 6-byte (12 hexadecimal digits) physical address.</a:t>
            </a:r>
            <a:endParaRPr sz="1400" b="0" i="0" u="none" strike="noStrike" cap="none">
              <a:solidFill>
                <a:srgbClr val="000000"/>
              </a:solidFill>
              <a:latin typeface="Arial"/>
              <a:ea typeface="Arial"/>
              <a:cs typeface="Arial"/>
              <a:sym typeface="Arial"/>
            </a:endParaRPr>
          </a:p>
        </p:txBody>
      </p:sp>
      <p:sp>
        <p:nvSpPr>
          <p:cNvPr id="906" name="Google Shape;906;p98"/>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86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1"/>
        <p:cNvGrpSpPr/>
        <p:nvPr/>
      </p:nvGrpSpPr>
      <p:grpSpPr>
        <a:xfrm>
          <a:off x="0" y="0"/>
          <a:ext cx="0" cy="0"/>
          <a:chOff x="0" y="0"/>
          <a:chExt cx="0" cy="0"/>
        </a:xfrm>
      </p:grpSpPr>
      <p:sp>
        <p:nvSpPr>
          <p:cNvPr id="912" name="Google Shape;912;p99"/>
          <p:cNvSpPr/>
          <p:nvPr/>
        </p:nvSpPr>
        <p:spPr>
          <a:xfrm>
            <a:off x="442912" y="5334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cxnSp>
        <p:nvCxnSpPr>
          <p:cNvPr id="913" name="Google Shape;913;p99"/>
          <p:cNvCxnSpPr/>
          <p:nvPr/>
        </p:nvCxnSpPr>
        <p:spPr>
          <a:xfrm>
            <a:off x="571500" y="3641725"/>
            <a:ext cx="8153400" cy="1587"/>
          </a:xfrm>
          <a:prstGeom prst="straightConnector1">
            <a:avLst/>
          </a:prstGeom>
          <a:noFill/>
          <a:ln w="76300" cap="flat" cmpd="sng">
            <a:solidFill>
              <a:srgbClr val="009900"/>
            </a:solidFill>
            <a:prstDash val="solid"/>
            <a:miter lim="800000"/>
            <a:headEnd type="none" w="sm" len="sm"/>
            <a:tailEnd type="none" w="sm" len="sm"/>
          </a:ln>
        </p:spPr>
      </p:cxnSp>
      <p:cxnSp>
        <p:nvCxnSpPr>
          <p:cNvPr id="914" name="Google Shape;914;p99"/>
          <p:cNvCxnSpPr/>
          <p:nvPr/>
        </p:nvCxnSpPr>
        <p:spPr>
          <a:xfrm>
            <a:off x="609600" y="4572000"/>
            <a:ext cx="8153400" cy="1587"/>
          </a:xfrm>
          <a:prstGeom prst="straightConnector1">
            <a:avLst/>
          </a:prstGeom>
          <a:noFill/>
          <a:ln w="76300" cap="flat" cmpd="sng">
            <a:solidFill>
              <a:srgbClr val="009900"/>
            </a:solidFill>
            <a:prstDash val="solid"/>
            <a:miter lim="800000"/>
            <a:headEnd type="none" w="sm" len="sm"/>
            <a:tailEnd type="none" w="sm" len="sm"/>
          </a:ln>
        </p:spPr>
      </p:cxnSp>
      <p:sp>
        <p:nvSpPr>
          <p:cNvPr id="915" name="Google Shape;915;p99"/>
          <p:cNvSpPr txBox="1"/>
          <p:nvPr/>
        </p:nvSpPr>
        <p:spPr>
          <a:xfrm>
            <a:off x="609600" y="3733800"/>
            <a:ext cx="8077200" cy="8255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Arial"/>
                <a:ea typeface="Arial"/>
                <a:cs typeface="Arial"/>
                <a:sym typeface="Arial"/>
              </a:rPr>
              <a:t>The physical addresses in the datagram may change from hop to hop.</a:t>
            </a:r>
            <a:endParaRPr sz="1400" b="0" i="0" u="none" strike="noStrike" cap="none" dirty="0">
              <a:solidFill>
                <a:srgbClr val="000000"/>
              </a:solidFill>
              <a:latin typeface="Arial"/>
              <a:ea typeface="Arial"/>
              <a:cs typeface="Arial"/>
              <a:sym typeface="Arial"/>
            </a:endParaRPr>
          </a:p>
        </p:txBody>
      </p:sp>
      <p:sp>
        <p:nvSpPr>
          <p:cNvPr id="916" name="Google Shape;916;p99"/>
          <p:cNvSpPr txBox="1"/>
          <p:nvPr/>
        </p:nvSpPr>
        <p:spPr>
          <a:xfrm>
            <a:off x="838200" y="1295400"/>
            <a:ext cx="7543800" cy="2227262"/>
          </a:xfrm>
          <a:prstGeom prst="rect">
            <a:avLst/>
          </a:prstGeom>
          <a:noFill/>
          <a:ln>
            <a:noFill/>
          </a:ln>
        </p:spPr>
        <p:txBody>
          <a:bodyPr spcFirstLastPara="1" wrap="square" lIns="90000" tIns="46800" rIns="90000" bIns="46800" anchor="t" anchorCtr="0">
            <a:spAutoFit/>
          </a:bodyPr>
          <a:lstStyle/>
          <a:p>
            <a:pPr marL="333375" marR="0" lvl="0" indent="-333375"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known also as the MAC address</a:t>
            </a:r>
            <a:endParaRPr sz="1400" b="0" i="0" u="none" strike="noStrike" cap="none">
              <a:solidFill>
                <a:srgbClr val="000000"/>
              </a:solidFill>
              <a:latin typeface="Arial"/>
              <a:ea typeface="Arial"/>
              <a:cs typeface="Arial"/>
              <a:sym typeface="Arial"/>
            </a:endParaRPr>
          </a:p>
          <a:p>
            <a:pPr marL="333375" marR="0" lvl="0" indent="-333375"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Is the address of a node as defined by its LAN or WAN</a:t>
            </a:r>
            <a:endParaRPr sz="1400" b="0" i="0" u="none" strike="noStrike" cap="none">
              <a:solidFill>
                <a:srgbClr val="000000"/>
              </a:solidFill>
              <a:latin typeface="Arial"/>
              <a:ea typeface="Arial"/>
              <a:cs typeface="Arial"/>
              <a:sym typeface="Arial"/>
            </a:endParaRPr>
          </a:p>
          <a:p>
            <a:pPr marL="333375" marR="0" lvl="0" indent="-333375" algn="l" rtl="0">
              <a:lnSpc>
                <a:spcPct val="100000"/>
              </a:lnSpc>
              <a:spcBef>
                <a:spcPts val="0"/>
              </a:spcBef>
              <a:spcAft>
                <a:spcPts val="0"/>
              </a:spcAft>
              <a:buClr>
                <a:srgbClr val="000000"/>
              </a:buClr>
              <a:buSzPts val="2800"/>
              <a:buFont typeface="Arial"/>
              <a:buChar char="•"/>
            </a:pPr>
            <a:r>
              <a:rPr lang="en-US" sz="2800" b="1" i="0" u="none" strike="noStrike" cap="none">
                <a:solidFill>
                  <a:srgbClr val="000000"/>
                </a:solidFill>
                <a:latin typeface="Arial"/>
                <a:ea typeface="Arial"/>
                <a:cs typeface="Arial"/>
                <a:sym typeface="Arial"/>
              </a:rPr>
              <a:t>It is included in the frame used by data link layer</a:t>
            </a:r>
            <a:endParaRPr sz="1400" b="0" i="0" u="none" strike="noStrike" cap="none">
              <a:solidFill>
                <a:srgbClr val="000000"/>
              </a:solidFill>
              <a:latin typeface="Arial"/>
              <a:ea typeface="Arial"/>
              <a:cs typeface="Arial"/>
              <a:sym typeface="Arial"/>
            </a:endParaRPr>
          </a:p>
        </p:txBody>
      </p:sp>
      <p:sp>
        <p:nvSpPr>
          <p:cNvPr id="917" name="Google Shape;917;p99"/>
          <p:cNvSpPr txBox="1"/>
          <p:nvPr/>
        </p:nvSpPr>
        <p:spPr>
          <a:xfrm>
            <a:off x="201594" y="0"/>
            <a:ext cx="5401500" cy="5871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0000"/>
              </a:buClr>
              <a:buSzPts val="3200"/>
              <a:buFont typeface="Arial"/>
              <a:buNone/>
            </a:pPr>
            <a:r>
              <a:rPr lang="en-US" sz="3200" b="1" i="1" u="none" strike="noStrike" cap="none">
                <a:solidFill>
                  <a:srgbClr val="FF0000"/>
                </a:solidFill>
                <a:latin typeface="Arial"/>
                <a:ea typeface="Arial"/>
                <a:cs typeface="Arial"/>
                <a:sym typeface="Arial"/>
              </a:rPr>
              <a:t>Physical Address</a:t>
            </a:r>
            <a:endParaRPr sz="1400" b="0" i="0" u="none" strike="noStrike" cap="none">
              <a:solidFill>
                <a:srgbClr val="000000"/>
              </a:solidFill>
              <a:latin typeface="Arial"/>
              <a:ea typeface="Arial"/>
              <a:cs typeface="Arial"/>
              <a:sym typeface="Arial"/>
            </a:endParaRPr>
          </a:p>
        </p:txBody>
      </p:sp>
      <p:sp>
        <p:nvSpPr>
          <p:cNvPr id="918" name="Google Shape;918;p99"/>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87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3"/>
        <p:cNvGrpSpPr/>
        <p:nvPr/>
      </p:nvGrpSpPr>
      <p:grpSpPr>
        <a:xfrm>
          <a:off x="0" y="0"/>
          <a:ext cx="0" cy="0"/>
          <a:chOff x="0" y="0"/>
          <a:chExt cx="0" cy="0"/>
        </a:xfrm>
      </p:grpSpPr>
      <p:sp>
        <p:nvSpPr>
          <p:cNvPr id="924" name="Google Shape;924;p100"/>
          <p:cNvSpPr/>
          <p:nvPr/>
        </p:nvSpPr>
        <p:spPr>
          <a:xfrm>
            <a:off x="458787" y="6858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cxnSp>
        <p:nvCxnSpPr>
          <p:cNvPr id="925" name="Google Shape;925;p100"/>
          <p:cNvCxnSpPr/>
          <p:nvPr/>
        </p:nvCxnSpPr>
        <p:spPr>
          <a:xfrm>
            <a:off x="571500" y="4251325"/>
            <a:ext cx="8153400" cy="1587"/>
          </a:xfrm>
          <a:prstGeom prst="straightConnector1">
            <a:avLst/>
          </a:prstGeom>
          <a:noFill/>
          <a:ln w="76300" cap="flat" cmpd="sng">
            <a:solidFill>
              <a:srgbClr val="009900"/>
            </a:solidFill>
            <a:prstDash val="solid"/>
            <a:miter lim="800000"/>
            <a:headEnd type="none" w="sm" len="sm"/>
            <a:tailEnd type="none" w="sm" len="sm"/>
          </a:ln>
        </p:spPr>
      </p:cxnSp>
      <p:cxnSp>
        <p:nvCxnSpPr>
          <p:cNvPr id="926" name="Google Shape;926;p100"/>
          <p:cNvCxnSpPr/>
          <p:nvPr/>
        </p:nvCxnSpPr>
        <p:spPr>
          <a:xfrm>
            <a:off x="573087" y="5241925"/>
            <a:ext cx="8153400" cy="1587"/>
          </a:xfrm>
          <a:prstGeom prst="straightConnector1">
            <a:avLst/>
          </a:prstGeom>
          <a:noFill/>
          <a:ln w="76300" cap="flat" cmpd="sng">
            <a:solidFill>
              <a:srgbClr val="009900"/>
            </a:solidFill>
            <a:prstDash val="solid"/>
            <a:miter lim="800000"/>
            <a:headEnd type="none" w="sm" len="sm"/>
            <a:tailEnd type="none" w="sm" len="sm"/>
          </a:ln>
        </p:spPr>
      </p:cxnSp>
      <p:sp>
        <p:nvSpPr>
          <p:cNvPr id="927" name="Google Shape;927;p100"/>
          <p:cNvSpPr txBox="1"/>
          <p:nvPr/>
        </p:nvSpPr>
        <p:spPr>
          <a:xfrm>
            <a:off x="609600" y="4343400"/>
            <a:ext cx="8077200" cy="8255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The physical addresses will change from hop to hop,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but the logical addresses usually remain the same.</a:t>
            </a:r>
            <a:endParaRPr sz="1400" b="0" i="0" u="none" strike="noStrike" cap="none">
              <a:solidFill>
                <a:srgbClr val="000000"/>
              </a:solidFill>
              <a:latin typeface="Arial"/>
              <a:ea typeface="Arial"/>
              <a:cs typeface="Arial"/>
              <a:sym typeface="Arial"/>
            </a:endParaRPr>
          </a:p>
        </p:txBody>
      </p:sp>
      <p:sp>
        <p:nvSpPr>
          <p:cNvPr id="928" name="Google Shape;928;p100"/>
          <p:cNvSpPr txBox="1"/>
          <p:nvPr/>
        </p:nvSpPr>
        <p:spPr>
          <a:xfrm>
            <a:off x="838200" y="1295400"/>
            <a:ext cx="7543800" cy="2680500"/>
          </a:xfrm>
          <a:prstGeom prst="rect">
            <a:avLst/>
          </a:prstGeom>
          <a:noFill/>
          <a:ln>
            <a:noFill/>
          </a:ln>
        </p:spPr>
        <p:txBody>
          <a:bodyPr spcFirstLastPara="1" wrap="square" lIns="90000" tIns="46800" rIns="90000" bIns="46800" anchor="t" anchorCtr="0">
            <a:spAutoFit/>
          </a:bodyPr>
          <a:lstStyle/>
          <a:p>
            <a:pPr marL="457200" marR="0" lvl="0" indent="-4572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IP addresses are necessary for universal communications that are independent of physical network.</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No two host address on the internet can have the same IP address</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rgbClr val="000000"/>
                </a:solidFill>
                <a:latin typeface="Arial"/>
                <a:ea typeface="Arial"/>
                <a:cs typeface="Arial"/>
                <a:sym typeface="Arial"/>
              </a:rPr>
              <a:t>IP addresses in the Internet are </a:t>
            </a:r>
            <a:r>
              <a:rPr lang="en-US" sz="2400" b="1" i="0" u="none" strike="noStrike" cap="none">
                <a:solidFill>
                  <a:srgbClr val="000000"/>
                </a:solidFill>
                <a:latin typeface="Arial"/>
                <a:ea typeface="Arial"/>
                <a:cs typeface="Arial"/>
                <a:sym typeface="Arial"/>
              </a:rPr>
              <a:t>32-bit address </a:t>
            </a:r>
            <a:r>
              <a:rPr lang="en-US" sz="2400" b="0" i="0" u="none" strike="noStrike" cap="none">
                <a:solidFill>
                  <a:srgbClr val="000000"/>
                </a:solidFill>
                <a:latin typeface="Arial"/>
                <a:ea typeface="Arial"/>
                <a:cs typeface="Arial"/>
                <a:sym typeface="Arial"/>
              </a:rPr>
              <a:t>that uniquely define a host.</a:t>
            </a:r>
            <a:endParaRPr sz="1400" b="0" i="0" u="none" strike="noStrike" cap="none">
              <a:solidFill>
                <a:srgbClr val="000000"/>
              </a:solidFill>
              <a:latin typeface="Arial"/>
              <a:ea typeface="Arial"/>
              <a:cs typeface="Arial"/>
              <a:sym typeface="Arial"/>
            </a:endParaRPr>
          </a:p>
        </p:txBody>
      </p:sp>
      <p:sp>
        <p:nvSpPr>
          <p:cNvPr id="929" name="Google Shape;929;p100"/>
          <p:cNvSpPr txBox="1"/>
          <p:nvPr/>
        </p:nvSpPr>
        <p:spPr>
          <a:xfrm>
            <a:off x="234950" y="0"/>
            <a:ext cx="5029800" cy="5871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0000"/>
              </a:buClr>
              <a:buSzPts val="3200"/>
              <a:buFont typeface="Arial"/>
              <a:buNone/>
            </a:pPr>
            <a:r>
              <a:rPr lang="en-US" sz="3200" b="1" i="1" u="none" strike="noStrike" cap="none">
                <a:solidFill>
                  <a:srgbClr val="FF0000"/>
                </a:solidFill>
                <a:latin typeface="Arial"/>
                <a:ea typeface="Arial"/>
                <a:cs typeface="Arial"/>
                <a:sym typeface="Arial"/>
              </a:rPr>
              <a:t>Logical Address</a:t>
            </a:r>
            <a:endParaRPr sz="1400" b="0" i="0" u="none" strike="noStrike" cap="none">
              <a:solidFill>
                <a:srgbClr val="000000"/>
              </a:solidFill>
              <a:latin typeface="Arial"/>
              <a:ea typeface="Arial"/>
              <a:cs typeface="Arial"/>
              <a:sym typeface="Arial"/>
            </a:endParaRPr>
          </a:p>
        </p:txBody>
      </p:sp>
      <p:sp>
        <p:nvSpPr>
          <p:cNvPr id="930" name="Google Shape;930;p100"/>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88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5"/>
        <p:cNvGrpSpPr/>
        <p:nvPr/>
      </p:nvGrpSpPr>
      <p:grpSpPr>
        <a:xfrm>
          <a:off x="0" y="0"/>
          <a:ext cx="0" cy="0"/>
          <a:chOff x="0" y="0"/>
          <a:chExt cx="0" cy="0"/>
        </a:xfrm>
      </p:grpSpPr>
      <p:sp>
        <p:nvSpPr>
          <p:cNvPr id="936" name="Google Shape;936;p101"/>
          <p:cNvSpPr/>
          <p:nvPr/>
        </p:nvSpPr>
        <p:spPr>
          <a:xfrm>
            <a:off x="442912" y="773112"/>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937" name="Google Shape;937;p101"/>
          <p:cNvSpPr/>
          <p:nvPr/>
        </p:nvSpPr>
        <p:spPr>
          <a:xfrm>
            <a:off x="152400" y="1447800"/>
            <a:ext cx="8839200" cy="381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938" name="Google Shape;938;p101"/>
          <p:cNvSpPr txBox="1"/>
          <p:nvPr/>
        </p:nvSpPr>
        <p:spPr>
          <a:xfrm>
            <a:off x="381000" y="962775"/>
            <a:ext cx="8534400" cy="2218800"/>
          </a:xfrm>
          <a:prstGeom prst="rect">
            <a:avLst/>
          </a:prstGeom>
          <a:noFill/>
          <a:ln>
            <a:noFill/>
          </a:ln>
        </p:spPr>
        <p:txBody>
          <a:bodyPr spcFirstLastPara="1" wrap="square" lIns="90000" tIns="46800" rIns="90000" bIns="46800" anchor="t" anchorCtr="0">
            <a:spAutoFit/>
          </a:bodyPr>
          <a:lstStyle/>
          <a:p>
            <a:pPr marL="457200" marR="0" lvl="0" indent="-374650" algn="l" rtl="0">
              <a:lnSpc>
                <a:spcPct val="100000"/>
              </a:lnSpc>
              <a:spcBef>
                <a:spcPts val="0"/>
              </a:spcBef>
              <a:spcAft>
                <a:spcPts val="0"/>
              </a:spcAft>
              <a:buClr>
                <a:srgbClr val="000000"/>
              </a:buClr>
              <a:buSzPts val="2300"/>
              <a:buFont typeface="Arial"/>
              <a:buChar char="●"/>
            </a:pPr>
            <a:r>
              <a:rPr lang="en-US" sz="2300" b="0" i="0" u="none" strike="noStrike" cap="none">
                <a:solidFill>
                  <a:srgbClr val="000000"/>
                </a:solidFill>
                <a:latin typeface="Arial"/>
                <a:ea typeface="Arial"/>
                <a:cs typeface="Arial"/>
                <a:sym typeface="Arial"/>
              </a:rPr>
              <a:t>Port address is a </a:t>
            </a:r>
            <a:r>
              <a:rPr lang="en-US" sz="2300" b="1" i="0" u="none" strike="noStrike" cap="none">
                <a:solidFill>
                  <a:srgbClr val="000000"/>
                </a:solidFill>
                <a:latin typeface="Arial"/>
                <a:ea typeface="Arial"/>
                <a:cs typeface="Arial"/>
                <a:sym typeface="Arial"/>
              </a:rPr>
              <a:t>16-bit address</a:t>
            </a:r>
            <a:r>
              <a:rPr lang="en-US" sz="2300" b="0" i="0" u="none" strike="noStrike" cap="none">
                <a:solidFill>
                  <a:srgbClr val="000000"/>
                </a:solidFill>
                <a:latin typeface="Arial"/>
                <a:ea typeface="Arial"/>
                <a:cs typeface="Arial"/>
                <a:sym typeface="Arial"/>
              </a:rPr>
              <a:t> represented by one decimal number ranged from (0-65535) to choose a process among multiple processes on the destination host.</a:t>
            </a:r>
            <a:endParaRPr sz="1300" b="0" i="0" u="none" strike="noStrike" cap="none">
              <a:solidFill>
                <a:srgbClr val="000000"/>
              </a:solidFill>
              <a:latin typeface="Arial"/>
              <a:ea typeface="Arial"/>
              <a:cs typeface="Arial"/>
              <a:sym typeface="Arial"/>
            </a:endParaRPr>
          </a:p>
          <a:p>
            <a:pPr marL="457200" marR="0" lvl="0" indent="-374650" algn="l" rtl="0">
              <a:lnSpc>
                <a:spcPct val="100000"/>
              </a:lnSpc>
              <a:spcBef>
                <a:spcPts val="0"/>
              </a:spcBef>
              <a:spcAft>
                <a:spcPts val="0"/>
              </a:spcAft>
              <a:buClr>
                <a:srgbClr val="000000"/>
              </a:buClr>
              <a:buSzPts val="2300"/>
              <a:buFont typeface="Arial"/>
              <a:buChar char="●"/>
            </a:pPr>
            <a:r>
              <a:rPr lang="en-US" sz="2300" b="0" i="0" u="none" strike="noStrike" cap="none">
                <a:solidFill>
                  <a:srgbClr val="000000"/>
                </a:solidFill>
                <a:latin typeface="Arial"/>
                <a:ea typeface="Arial"/>
                <a:cs typeface="Arial"/>
                <a:sym typeface="Arial"/>
              </a:rPr>
              <a:t>Destination port number is needed for delivery.</a:t>
            </a:r>
            <a:endParaRPr sz="1300" b="0" i="0" u="none" strike="noStrike" cap="none">
              <a:solidFill>
                <a:srgbClr val="000000"/>
              </a:solidFill>
              <a:latin typeface="Arial"/>
              <a:ea typeface="Arial"/>
              <a:cs typeface="Arial"/>
              <a:sym typeface="Arial"/>
            </a:endParaRPr>
          </a:p>
          <a:p>
            <a:pPr marL="457200" marR="0" lvl="0" indent="-374650" algn="l" rtl="0">
              <a:lnSpc>
                <a:spcPct val="100000"/>
              </a:lnSpc>
              <a:spcBef>
                <a:spcPts val="0"/>
              </a:spcBef>
              <a:spcAft>
                <a:spcPts val="0"/>
              </a:spcAft>
              <a:buClr>
                <a:srgbClr val="000000"/>
              </a:buClr>
              <a:buSzPts val="2300"/>
              <a:buFont typeface="Arial"/>
              <a:buChar char="●"/>
            </a:pPr>
            <a:r>
              <a:rPr lang="en-US" sz="2300" b="0" i="0" u="none" strike="noStrike" cap="none">
                <a:solidFill>
                  <a:srgbClr val="000000"/>
                </a:solidFill>
                <a:latin typeface="Arial"/>
                <a:ea typeface="Arial"/>
                <a:cs typeface="Arial"/>
                <a:sym typeface="Arial"/>
              </a:rPr>
              <a:t>Source port number is needed for receiving a reply as an acknowledgments.</a:t>
            </a:r>
            <a:endParaRPr sz="1300" b="0" i="0" u="none" strike="noStrike" cap="none">
              <a:solidFill>
                <a:srgbClr val="000000"/>
              </a:solidFill>
              <a:latin typeface="Arial"/>
              <a:ea typeface="Arial"/>
              <a:cs typeface="Arial"/>
              <a:sym typeface="Arial"/>
            </a:endParaRPr>
          </a:p>
        </p:txBody>
      </p:sp>
      <p:sp>
        <p:nvSpPr>
          <p:cNvPr id="939" name="Google Shape;939;p101"/>
          <p:cNvSpPr txBox="1"/>
          <p:nvPr/>
        </p:nvSpPr>
        <p:spPr>
          <a:xfrm>
            <a:off x="381000" y="3429000"/>
            <a:ext cx="8382000" cy="1387500"/>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3333CC"/>
              </a:buClr>
              <a:buSzPts val="3200"/>
              <a:buFont typeface="Arial"/>
              <a:buNone/>
            </a:pPr>
            <a:br>
              <a:rPr lang="en-US" sz="3200" b="1" i="0" u="none" strike="noStrike" cap="none">
                <a:solidFill>
                  <a:srgbClr val="3333CC"/>
                </a:solidFill>
                <a:latin typeface="Arial"/>
                <a:ea typeface="Arial"/>
                <a:cs typeface="Arial"/>
                <a:sym typeface="Arial"/>
              </a:rPr>
            </a:br>
            <a:r>
              <a:rPr lang="en-US" sz="2600" b="1" i="0" u="none" strike="noStrike" cap="none">
                <a:solidFill>
                  <a:srgbClr val="000000"/>
                </a:solidFill>
                <a:latin typeface="Arial"/>
                <a:ea typeface="Arial"/>
                <a:cs typeface="Arial"/>
                <a:sym typeface="Arial"/>
              </a:rPr>
              <a:t>In TCP/IP , a 16-bit port address represented </a:t>
            </a:r>
            <a:br>
              <a:rPr lang="en-US" sz="2600" b="1" i="0" u="none" strike="noStrike" cap="none">
                <a:solidFill>
                  <a:srgbClr val="000000"/>
                </a:solidFill>
                <a:latin typeface="Arial"/>
                <a:ea typeface="Arial"/>
                <a:cs typeface="Arial"/>
                <a:sym typeface="Arial"/>
              </a:rPr>
            </a:br>
            <a:r>
              <a:rPr lang="en-US" sz="2600" b="1" i="0" u="none" strike="noStrike" cap="none">
                <a:solidFill>
                  <a:srgbClr val="000000"/>
                </a:solidFill>
                <a:latin typeface="Arial"/>
                <a:ea typeface="Arial"/>
                <a:cs typeface="Arial"/>
                <a:sym typeface="Arial"/>
              </a:rPr>
              <a:t>as one single number.</a:t>
            </a:r>
            <a:r>
              <a:rPr lang="en-US" sz="2600" b="1" i="0" u="none" strike="noStrike" cap="none">
                <a:solidFill>
                  <a:srgbClr val="3333CC"/>
                </a:solidFill>
                <a:latin typeface="Arial"/>
                <a:ea typeface="Arial"/>
                <a:cs typeface="Arial"/>
                <a:sym typeface="Arial"/>
              </a:rPr>
              <a:t> Example:  753</a:t>
            </a:r>
            <a:endParaRPr sz="1200" b="0" i="0" u="none" strike="noStrike" cap="none">
              <a:solidFill>
                <a:srgbClr val="000000"/>
              </a:solidFill>
              <a:latin typeface="Arial"/>
              <a:ea typeface="Arial"/>
              <a:cs typeface="Arial"/>
              <a:sym typeface="Arial"/>
            </a:endParaRPr>
          </a:p>
        </p:txBody>
      </p:sp>
      <p:cxnSp>
        <p:nvCxnSpPr>
          <p:cNvPr id="940" name="Google Shape;940;p101"/>
          <p:cNvCxnSpPr/>
          <p:nvPr/>
        </p:nvCxnSpPr>
        <p:spPr>
          <a:xfrm>
            <a:off x="381000" y="5257800"/>
            <a:ext cx="8153400" cy="1587"/>
          </a:xfrm>
          <a:prstGeom prst="straightConnector1">
            <a:avLst/>
          </a:prstGeom>
          <a:noFill/>
          <a:ln w="76300" cap="flat" cmpd="sng">
            <a:solidFill>
              <a:srgbClr val="009900"/>
            </a:solidFill>
            <a:prstDash val="solid"/>
            <a:miter lim="800000"/>
            <a:headEnd type="none" w="sm" len="sm"/>
            <a:tailEnd type="none" w="sm" len="sm"/>
          </a:ln>
        </p:spPr>
      </p:cxnSp>
      <p:cxnSp>
        <p:nvCxnSpPr>
          <p:cNvPr id="941" name="Google Shape;941;p101"/>
          <p:cNvCxnSpPr/>
          <p:nvPr/>
        </p:nvCxnSpPr>
        <p:spPr>
          <a:xfrm>
            <a:off x="382587" y="6248400"/>
            <a:ext cx="8153400" cy="1587"/>
          </a:xfrm>
          <a:prstGeom prst="straightConnector1">
            <a:avLst/>
          </a:prstGeom>
          <a:noFill/>
          <a:ln w="76300" cap="flat" cmpd="sng">
            <a:solidFill>
              <a:srgbClr val="009900"/>
            </a:solidFill>
            <a:prstDash val="solid"/>
            <a:miter lim="800000"/>
            <a:headEnd type="none" w="sm" len="sm"/>
            <a:tailEnd type="none" w="sm" len="sm"/>
          </a:ln>
        </p:spPr>
      </p:cxnSp>
      <p:sp>
        <p:nvSpPr>
          <p:cNvPr id="942" name="Google Shape;942;p101"/>
          <p:cNvSpPr txBox="1"/>
          <p:nvPr/>
        </p:nvSpPr>
        <p:spPr>
          <a:xfrm>
            <a:off x="419100" y="5349875"/>
            <a:ext cx="8077200" cy="703262"/>
          </a:xfrm>
          <a:prstGeom prst="rect">
            <a:avLst/>
          </a:prstGeom>
          <a:noFill/>
          <a:ln>
            <a:noFill/>
          </a:ln>
        </p:spPr>
        <p:txBody>
          <a:bodyPr spcFirstLastPara="1" wrap="square" lIns="90000" tIns="46800" rIns="90000" bIns="468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The physical addresses change from hop to hop,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but the logical and port addresses usually remain the same.</a:t>
            </a:r>
            <a:endParaRPr sz="1400" b="0" i="0" u="none" strike="noStrike" cap="none">
              <a:solidFill>
                <a:srgbClr val="000000"/>
              </a:solidFill>
              <a:latin typeface="Arial"/>
              <a:ea typeface="Arial"/>
              <a:cs typeface="Arial"/>
              <a:sym typeface="Arial"/>
            </a:endParaRPr>
          </a:p>
        </p:txBody>
      </p:sp>
      <p:sp>
        <p:nvSpPr>
          <p:cNvPr id="943" name="Google Shape;943;p101"/>
          <p:cNvSpPr txBox="1"/>
          <p:nvPr/>
        </p:nvSpPr>
        <p:spPr>
          <a:xfrm>
            <a:off x="333375" y="152400"/>
            <a:ext cx="3611562" cy="642937"/>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0000"/>
              </a:buClr>
              <a:buSzPts val="3600"/>
              <a:buFont typeface="Arial"/>
              <a:buNone/>
            </a:pPr>
            <a:r>
              <a:rPr lang="en-US" sz="3600" b="1" i="1" u="none" strike="noStrike" cap="none">
                <a:solidFill>
                  <a:srgbClr val="FF0000"/>
                </a:solidFill>
                <a:latin typeface="Arial"/>
                <a:ea typeface="Arial"/>
                <a:cs typeface="Arial"/>
                <a:sym typeface="Arial"/>
              </a:rPr>
              <a:t>Port addresses </a:t>
            </a:r>
            <a:endParaRPr sz="1400" b="0" i="0" u="none" strike="noStrike" cap="none">
              <a:solidFill>
                <a:srgbClr val="000000"/>
              </a:solidFill>
              <a:latin typeface="Arial"/>
              <a:ea typeface="Arial"/>
              <a:cs typeface="Arial"/>
              <a:sym typeface="Arial"/>
            </a:endParaRPr>
          </a:p>
        </p:txBody>
      </p:sp>
      <p:sp>
        <p:nvSpPr>
          <p:cNvPr id="944" name="Google Shape;944;p101"/>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89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1"/>
          <p:cNvSpPr txBox="1"/>
          <p:nvPr/>
        </p:nvSpPr>
        <p:spPr>
          <a:xfrm>
            <a:off x="609600" y="304800"/>
            <a:ext cx="7716837" cy="54768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333399"/>
              </a:buClr>
              <a:buSzPts val="4400"/>
              <a:buFont typeface="Times New Roman"/>
              <a:buNone/>
            </a:pPr>
            <a:r>
              <a:rPr lang="en-US" sz="4400" b="1" i="0" u="none" strike="noStrike" cap="none">
                <a:solidFill>
                  <a:srgbClr val="333399"/>
                </a:solidFill>
                <a:latin typeface="Times New Roman"/>
                <a:ea typeface="Times New Roman"/>
                <a:cs typeface="Times New Roman"/>
                <a:sym typeface="Times New Roman"/>
              </a:rPr>
              <a:t>STAR Topology</a:t>
            </a:r>
            <a:endParaRPr sz="1400" b="0" i="0" u="none" strike="noStrike" cap="none">
              <a:solidFill>
                <a:srgbClr val="000000"/>
              </a:solidFill>
              <a:latin typeface="Arial"/>
              <a:ea typeface="Arial"/>
              <a:cs typeface="Arial"/>
              <a:sym typeface="Arial"/>
            </a:endParaRPr>
          </a:p>
        </p:txBody>
      </p:sp>
      <p:sp>
        <p:nvSpPr>
          <p:cNvPr id="166" name="Google Shape;166;p21"/>
          <p:cNvSpPr txBox="1"/>
          <p:nvPr/>
        </p:nvSpPr>
        <p:spPr>
          <a:xfrm>
            <a:off x="466725" y="1255712"/>
            <a:ext cx="8296275" cy="4876800"/>
          </a:xfrm>
          <a:prstGeom prst="rect">
            <a:avLst/>
          </a:prstGeom>
          <a:noFill/>
          <a:ln>
            <a:noFill/>
          </a:ln>
        </p:spPr>
        <p:txBody>
          <a:bodyPr spcFirstLastPara="1" wrap="square" lIns="90000" tIns="46800" rIns="90000" bIns="46800" anchor="t" anchorCtr="0">
            <a:noAutofit/>
          </a:bodyPr>
          <a:lstStyle/>
          <a:p>
            <a:pPr marL="333375" marR="0" lvl="0" indent="-333375" algn="l" rtl="0">
              <a:lnSpc>
                <a:spcPct val="150000"/>
              </a:lnSpc>
              <a:spcBef>
                <a:spcPts val="0"/>
              </a:spcBef>
              <a:spcAft>
                <a:spcPts val="0"/>
              </a:spcAft>
              <a:buClr>
                <a:srgbClr val="3333CC"/>
              </a:buClr>
              <a:buSzPts val="1200"/>
              <a:buFont typeface="Noto Sans Symbols"/>
              <a:buChar char="■"/>
            </a:pPr>
            <a:r>
              <a:rPr lang="en-US" sz="2000" b="1" i="0" u="none" strike="noStrike" cap="none">
                <a:solidFill>
                  <a:srgbClr val="000000"/>
                </a:solidFill>
                <a:latin typeface="Times New Roman"/>
                <a:ea typeface="Times New Roman"/>
                <a:cs typeface="Times New Roman"/>
                <a:sym typeface="Times New Roman"/>
              </a:rPr>
              <a:t>Each device has a dedicated point-to-point link only to a central controller, usually called a hub.</a:t>
            </a:r>
            <a:endParaRPr sz="1400" b="0" i="0" u="none" strike="noStrike" cap="none">
              <a:solidFill>
                <a:srgbClr val="000000"/>
              </a:solidFill>
              <a:latin typeface="Arial"/>
              <a:ea typeface="Arial"/>
              <a:cs typeface="Arial"/>
              <a:sym typeface="Arial"/>
            </a:endParaRPr>
          </a:p>
          <a:p>
            <a:pPr marL="333375" marR="0" lvl="0" indent="-333375" algn="l" rtl="0">
              <a:lnSpc>
                <a:spcPct val="150000"/>
              </a:lnSpc>
              <a:spcBef>
                <a:spcPts val="500"/>
              </a:spcBef>
              <a:spcAft>
                <a:spcPts val="0"/>
              </a:spcAft>
              <a:buClr>
                <a:srgbClr val="3333CC"/>
              </a:buClr>
              <a:buSzPts val="1200"/>
              <a:buFont typeface="Noto Sans Symbols"/>
              <a:buChar char="■"/>
            </a:pPr>
            <a:r>
              <a:rPr lang="en-US" sz="2000" b="1" i="0" u="none" strike="noStrike" cap="none">
                <a:solidFill>
                  <a:srgbClr val="000000"/>
                </a:solidFill>
                <a:latin typeface="Times New Roman"/>
                <a:ea typeface="Times New Roman"/>
                <a:cs typeface="Times New Roman"/>
                <a:sym typeface="Times New Roman"/>
              </a:rPr>
              <a:t>No direct traffic and link between devices</a:t>
            </a:r>
            <a:endParaRPr sz="1400" b="0" i="0" u="none" strike="noStrike" cap="none">
              <a:solidFill>
                <a:srgbClr val="000000"/>
              </a:solidFill>
              <a:latin typeface="Arial"/>
              <a:ea typeface="Arial"/>
              <a:cs typeface="Arial"/>
              <a:sym typeface="Arial"/>
            </a:endParaRPr>
          </a:p>
          <a:p>
            <a:pPr marL="333375" marR="0" lvl="0" indent="-333375" algn="l" rtl="0">
              <a:lnSpc>
                <a:spcPct val="150000"/>
              </a:lnSpc>
              <a:spcBef>
                <a:spcPts val="500"/>
              </a:spcBef>
              <a:spcAft>
                <a:spcPts val="0"/>
              </a:spcAft>
              <a:buClr>
                <a:srgbClr val="3333CC"/>
              </a:buClr>
              <a:buSzPts val="1200"/>
              <a:buFont typeface="Noto Sans Symbols"/>
              <a:buChar char="■"/>
            </a:pPr>
            <a:r>
              <a:rPr lang="en-US" sz="2000" b="1" i="0" u="none" strike="noStrike" cap="none">
                <a:solidFill>
                  <a:srgbClr val="000000"/>
                </a:solidFill>
                <a:latin typeface="Times New Roman"/>
                <a:ea typeface="Times New Roman"/>
                <a:cs typeface="Times New Roman"/>
                <a:sym typeface="Times New Roman"/>
              </a:rPr>
              <a:t>Advantages</a:t>
            </a:r>
            <a:endParaRPr sz="1400" b="0" i="0" u="none" strike="noStrike" cap="none">
              <a:solidFill>
                <a:srgbClr val="000000"/>
              </a:solidFill>
              <a:latin typeface="Arial"/>
              <a:ea typeface="Arial"/>
              <a:cs typeface="Arial"/>
              <a:sym typeface="Arial"/>
            </a:endParaRPr>
          </a:p>
          <a:p>
            <a:pPr marL="733425" marR="0" lvl="1" indent="-276225" algn="l" rtl="0">
              <a:lnSpc>
                <a:spcPct val="15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imes New Roman"/>
                <a:ea typeface="Times New Roman"/>
                <a:cs typeface="Times New Roman"/>
                <a:sym typeface="Times New Roman"/>
              </a:rPr>
              <a:t>Less expensive</a:t>
            </a:r>
            <a:endParaRPr sz="1400" b="0" i="0" u="none" strike="noStrike" cap="none">
              <a:solidFill>
                <a:srgbClr val="000000"/>
              </a:solidFill>
              <a:latin typeface="Arial"/>
              <a:ea typeface="Arial"/>
              <a:cs typeface="Arial"/>
              <a:sym typeface="Arial"/>
            </a:endParaRPr>
          </a:p>
          <a:p>
            <a:pPr marL="733425" marR="0" lvl="1" indent="-276225" algn="l" rtl="0">
              <a:lnSpc>
                <a:spcPct val="15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imes New Roman"/>
                <a:ea typeface="Times New Roman"/>
                <a:cs typeface="Times New Roman"/>
                <a:sym typeface="Times New Roman"/>
              </a:rPr>
              <a:t>Easy to install and reconfigure</a:t>
            </a:r>
            <a:endParaRPr sz="1400" b="0" i="0" u="none" strike="noStrike" cap="none">
              <a:solidFill>
                <a:srgbClr val="000000"/>
              </a:solidFill>
              <a:latin typeface="Arial"/>
              <a:ea typeface="Arial"/>
              <a:cs typeface="Arial"/>
              <a:sym typeface="Arial"/>
            </a:endParaRPr>
          </a:p>
          <a:p>
            <a:pPr marL="733425" marR="0" lvl="1" indent="-276225" algn="l" rtl="0">
              <a:lnSpc>
                <a:spcPct val="15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imes New Roman"/>
                <a:ea typeface="Times New Roman"/>
                <a:cs typeface="Times New Roman"/>
                <a:sym typeface="Times New Roman"/>
              </a:rPr>
              <a:t>Robustness</a:t>
            </a:r>
            <a:endParaRPr sz="1400" b="0" i="0" u="none" strike="noStrike" cap="none">
              <a:solidFill>
                <a:srgbClr val="000000"/>
              </a:solidFill>
              <a:latin typeface="Arial"/>
              <a:ea typeface="Arial"/>
              <a:cs typeface="Arial"/>
              <a:sym typeface="Arial"/>
            </a:endParaRPr>
          </a:p>
          <a:p>
            <a:pPr marL="333375" marR="0" lvl="0" indent="-333375" algn="l" rtl="0">
              <a:lnSpc>
                <a:spcPct val="150000"/>
              </a:lnSpc>
              <a:spcBef>
                <a:spcPts val="500"/>
              </a:spcBef>
              <a:spcAft>
                <a:spcPts val="0"/>
              </a:spcAft>
              <a:buClr>
                <a:srgbClr val="3333CC"/>
              </a:buClr>
              <a:buSzPts val="1200"/>
              <a:buFont typeface="Noto Sans Symbols"/>
              <a:buChar char="■"/>
            </a:pPr>
            <a:r>
              <a:rPr lang="en-US" sz="2000" b="1" i="0" u="none" strike="noStrike" cap="none">
                <a:solidFill>
                  <a:srgbClr val="000000"/>
                </a:solidFill>
                <a:latin typeface="Times New Roman"/>
                <a:ea typeface="Times New Roman"/>
                <a:cs typeface="Times New Roman"/>
                <a:sym typeface="Times New Roman"/>
              </a:rPr>
              <a:t>Disadvantage</a:t>
            </a:r>
            <a:endParaRPr sz="1400" b="0" i="0" u="none" strike="noStrike" cap="none">
              <a:solidFill>
                <a:srgbClr val="000000"/>
              </a:solidFill>
              <a:latin typeface="Arial"/>
              <a:ea typeface="Arial"/>
              <a:cs typeface="Arial"/>
              <a:sym typeface="Arial"/>
            </a:endParaRPr>
          </a:p>
          <a:p>
            <a:pPr marL="733425" marR="0" lvl="1" indent="-276225" algn="l" rtl="0">
              <a:lnSpc>
                <a:spcPct val="150000"/>
              </a:lnSpc>
              <a:spcBef>
                <a:spcPts val="400"/>
              </a:spcBef>
              <a:spcAft>
                <a:spcPts val="0"/>
              </a:spcAft>
              <a:buClr>
                <a:srgbClr val="FF0000"/>
              </a:buClr>
              <a:buSzPts val="990"/>
              <a:buFont typeface="Noto Sans Symbols"/>
              <a:buChar char="■"/>
            </a:pPr>
            <a:r>
              <a:rPr lang="en-US" sz="1800" b="1" i="0" u="none" strike="noStrike" cap="none">
                <a:solidFill>
                  <a:srgbClr val="000000"/>
                </a:solidFill>
                <a:latin typeface="Times New Roman"/>
                <a:ea typeface="Times New Roman"/>
                <a:cs typeface="Times New Roman"/>
                <a:sym typeface="Times New Roman"/>
              </a:rPr>
              <a:t>Single point of failure</a:t>
            </a:r>
            <a:endParaRPr sz="1400" b="0" i="0" u="none" strike="noStrike" cap="none">
              <a:solidFill>
                <a:srgbClr val="000000"/>
              </a:solidFill>
              <a:latin typeface="Arial"/>
              <a:ea typeface="Arial"/>
              <a:cs typeface="Arial"/>
              <a:sym typeface="Arial"/>
            </a:endParaRPr>
          </a:p>
        </p:txBody>
      </p:sp>
      <p:pic>
        <p:nvPicPr>
          <p:cNvPr id="167" name="Google Shape;167;p21"/>
          <p:cNvPicPr preferRelativeResize="0"/>
          <p:nvPr/>
        </p:nvPicPr>
        <p:blipFill rotWithShape="1">
          <a:blip r:embed="rId3">
            <a:alphaModFix/>
          </a:blip>
          <a:srcRect/>
          <a:stretch/>
        </p:blipFill>
        <p:spPr>
          <a:xfrm>
            <a:off x="4191000" y="3733800"/>
            <a:ext cx="3865562" cy="1555750"/>
          </a:xfrm>
          <a:prstGeom prst="rect">
            <a:avLst/>
          </a:prstGeom>
          <a:noFill/>
          <a:ln>
            <a:noFill/>
          </a:ln>
        </p:spPr>
      </p:pic>
      <p:cxnSp>
        <p:nvCxnSpPr>
          <p:cNvPr id="168" name="Google Shape;168;p21"/>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169" name="Google Shape;169;p21"/>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170" name="Google Shape;170;p21"/>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9"/>
        <p:cNvGrpSpPr/>
        <p:nvPr/>
      </p:nvGrpSpPr>
      <p:grpSpPr>
        <a:xfrm>
          <a:off x="0" y="0"/>
          <a:ext cx="0" cy="0"/>
          <a:chOff x="0" y="0"/>
          <a:chExt cx="0" cy="0"/>
        </a:xfrm>
      </p:grpSpPr>
      <p:cxnSp>
        <p:nvCxnSpPr>
          <p:cNvPr id="950" name="Google Shape;950;p102"/>
          <p:cNvCxnSpPr/>
          <p:nvPr/>
        </p:nvCxnSpPr>
        <p:spPr>
          <a:xfrm>
            <a:off x="152400" y="152400"/>
            <a:ext cx="8763000" cy="1587"/>
          </a:xfrm>
          <a:prstGeom prst="straightConnector1">
            <a:avLst/>
          </a:prstGeom>
          <a:noFill/>
          <a:ln w="76300" cap="flat" cmpd="sng">
            <a:solidFill>
              <a:srgbClr val="FF0000"/>
            </a:solidFill>
            <a:prstDash val="solid"/>
            <a:miter lim="800000"/>
            <a:headEnd type="none" w="sm" len="sm"/>
            <a:tailEnd type="none" w="sm" len="sm"/>
          </a:ln>
        </p:spPr>
      </p:cxnSp>
      <p:cxnSp>
        <p:nvCxnSpPr>
          <p:cNvPr id="951" name="Google Shape;951;p102"/>
          <p:cNvCxnSpPr/>
          <p:nvPr/>
        </p:nvCxnSpPr>
        <p:spPr>
          <a:xfrm>
            <a:off x="152400" y="990600"/>
            <a:ext cx="8763000" cy="1587"/>
          </a:xfrm>
          <a:prstGeom prst="straightConnector1">
            <a:avLst/>
          </a:prstGeom>
          <a:noFill/>
          <a:ln w="19075" cap="flat" cmpd="sng">
            <a:solidFill>
              <a:srgbClr val="FF0000"/>
            </a:solidFill>
            <a:prstDash val="solid"/>
            <a:miter lim="800000"/>
            <a:headEnd type="none" w="sm" len="sm"/>
            <a:tailEnd type="none" w="sm" len="sm"/>
          </a:ln>
        </p:spPr>
      </p:cxnSp>
      <p:sp>
        <p:nvSpPr>
          <p:cNvPr id="952" name="Google Shape;952;p102"/>
          <p:cNvSpPr txBox="1"/>
          <p:nvPr/>
        </p:nvSpPr>
        <p:spPr>
          <a:xfrm>
            <a:off x="219075" y="304800"/>
            <a:ext cx="4876500" cy="5871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Arial"/>
                <a:ea typeface="Arial"/>
                <a:cs typeface="Arial"/>
                <a:sym typeface="Arial"/>
              </a:rPr>
              <a:t>Port addresses</a:t>
            </a:r>
            <a:endParaRPr sz="1400" b="0" i="0" u="none" strike="noStrike" cap="none">
              <a:solidFill>
                <a:srgbClr val="000000"/>
              </a:solidFill>
              <a:latin typeface="Arial"/>
              <a:ea typeface="Arial"/>
              <a:cs typeface="Arial"/>
              <a:sym typeface="Arial"/>
            </a:endParaRPr>
          </a:p>
        </p:txBody>
      </p:sp>
      <p:pic>
        <p:nvPicPr>
          <p:cNvPr id="953" name="Google Shape;953;p102"/>
          <p:cNvPicPr preferRelativeResize="0"/>
          <p:nvPr/>
        </p:nvPicPr>
        <p:blipFill rotWithShape="1">
          <a:blip r:embed="rId3">
            <a:alphaModFix/>
          </a:blip>
          <a:srcRect/>
          <a:stretch/>
        </p:blipFill>
        <p:spPr>
          <a:xfrm>
            <a:off x="885825" y="1066800"/>
            <a:ext cx="7038975" cy="5276850"/>
          </a:xfrm>
          <a:prstGeom prst="rect">
            <a:avLst/>
          </a:prstGeom>
          <a:noFill/>
          <a:ln>
            <a:noFill/>
          </a:ln>
        </p:spPr>
      </p:pic>
      <p:sp>
        <p:nvSpPr>
          <p:cNvPr id="954" name="Google Shape;954;p102"/>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90</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9"/>
        <p:cNvGrpSpPr/>
        <p:nvPr/>
      </p:nvGrpSpPr>
      <p:grpSpPr>
        <a:xfrm>
          <a:off x="0" y="0"/>
          <a:ext cx="0" cy="0"/>
          <a:chOff x="0" y="0"/>
          <a:chExt cx="0" cy="0"/>
        </a:xfrm>
      </p:grpSpPr>
      <p:sp>
        <p:nvSpPr>
          <p:cNvPr id="960" name="Google Shape;960;p103"/>
          <p:cNvSpPr/>
          <p:nvPr/>
        </p:nvSpPr>
        <p:spPr>
          <a:xfrm>
            <a:off x="442912" y="533400"/>
            <a:ext cx="8226425" cy="31750"/>
          </a:xfrm>
          <a:prstGeom prst="rect">
            <a:avLst/>
          </a:prstGeom>
          <a:gradFill>
            <a:gsLst>
              <a:gs pos="0">
                <a:srgbClr val="1C1C1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0000"/>
              </a:solidFill>
              <a:latin typeface="Arial"/>
              <a:ea typeface="Arial"/>
              <a:cs typeface="Arial"/>
              <a:sym typeface="Arial"/>
            </a:endParaRPr>
          </a:p>
        </p:txBody>
      </p:sp>
      <p:sp>
        <p:nvSpPr>
          <p:cNvPr id="961" name="Google Shape;961;p103"/>
          <p:cNvSpPr txBox="1"/>
          <p:nvPr/>
        </p:nvSpPr>
        <p:spPr>
          <a:xfrm>
            <a:off x="260350" y="0"/>
            <a:ext cx="4449762" cy="642937"/>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1" u="none" strike="noStrike" cap="none">
                <a:solidFill>
                  <a:srgbClr val="000000"/>
                </a:solidFill>
                <a:latin typeface="Arial"/>
                <a:ea typeface="Arial"/>
                <a:cs typeface="Arial"/>
                <a:sym typeface="Arial"/>
              </a:rPr>
              <a:t>Specific addresses </a:t>
            </a:r>
            <a:endParaRPr sz="1400" b="0" i="0" u="none" strike="noStrike" cap="none">
              <a:solidFill>
                <a:srgbClr val="000000"/>
              </a:solidFill>
              <a:latin typeface="Arial"/>
              <a:ea typeface="Arial"/>
              <a:cs typeface="Arial"/>
              <a:sym typeface="Arial"/>
            </a:endParaRPr>
          </a:p>
        </p:txBody>
      </p:sp>
      <p:sp>
        <p:nvSpPr>
          <p:cNvPr id="962" name="Google Shape;962;p103"/>
          <p:cNvSpPr txBox="1"/>
          <p:nvPr/>
        </p:nvSpPr>
        <p:spPr>
          <a:xfrm>
            <a:off x="-119062" y="1670050"/>
            <a:ext cx="9169400" cy="1373187"/>
          </a:xfrm>
          <a:prstGeom prst="rect">
            <a:avLst/>
          </a:prstGeom>
          <a:noFill/>
          <a:ln>
            <a:noFill/>
          </a:ln>
        </p:spPr>
        <p:txBody>
          <a:bodyPr spcFirstLastPara="1" wrap="square" lIns="90000" tIns="46800" rIns="90000" bIns="46800" anchor="t" anchorCtr="0">
            <a:spAutoFit/>
          </a:bodyPr>
          <a:lstStyle/>
          <a:p>
            <a:pPr marL="0" marR="0" lvl="0" indent="0" algn="l" rtl="0">
              <a:lnSpc>
                <a:spcPct val="15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E-mail address (user1@ksu.edu.sa)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Universal Resource Locator (URL) (www.ksu.edu.sa) </a:t>
            </a:r>
            <a:endParaRPr sz="1400" b="0" i="0" u="none" strike="noStrike" cap="none">
              <a:solidFill>
                <a:srgbClr val="000000"/>
              </a:solidFill>
              <a:latin typeface="Arial"/>
              <a:ea typeface="Arial"/>
              <a:cs typeface="Arial"/>
              <a:sym typeface="Arial"/>
            </a:endParaRPr>
          </a:p>
        </p:txBody>
      </p:sp>
      <p:sp>
        <p:nvSpPr>
          <p:cNvPr id="963" name="Google Shape;963;p103"/>
          <p:cNvSpPr txBox="1"/>
          <p:nvPr/>
        </p:nvSpPr>
        <p:spPr>
          <a:xfrm>
            <a:off x="609600" y="3479800"/>
            <a:ext cx="7772400" cy="10080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The Domain Name System (DNS) translates human-friendly computer hostnames ( URL) into IP addresses. For example, </a:t>
            </a:r>
            <a:r>
              <a:rPr lang="en-US" sz="2000" b="1" i="1" u="none" strike="noStrike" cap="none">
                <a:solidFill>
                  <a:srgbClr val="000000"/>
                </a:solidFill>
                <a:latin typeface="Arial"/>
                <a:ea typeface="Arial"/>
                <a:cs typeface="Arial"/>
                <a:sym typeface="Arial"/>
              </a:rPr>
              <a:t>www.example.com</a:t>
            </a:r>
            <a:r>
              <a:rPr lang="en-US" sz="2000" b="1" i="0" u="none" strike="noStrike" cap="none">
                <a:solidFill>
                  <a:srgbClr val="000000"/>
                </a:solidFill>
                <a:latin typeface="Arial"/>
                <a:ea typeface="Arial"/>
                <a:cs typeface="Arial"/>
                <a:sym typeface="Arial"/>
              </a:rPr>
              <a:t> is translated to </a:t>
            </a:r>
            <a:r>
              <a:rPr lang="en-US" sz="2000" b="1" i="1" u="none" strike="noStrike" cap="none">
                <a:solidFill>
                  <a:srgbClr val="000000"/>
                </a:solidFill>
                <a:latin typeface="Arial"/>
                <a:ea typeface="Arial"/>
                <a:cs typeface="Arial"/>
                <a:sym typeface="Arial"/>
              </a:rPr>
              <a:t>208.77.188.166</a:t>
            </a:r>
            <a:endParaRPr sz="1400" b="0" i="0" u="none" strike="noStrike" cap="none">
              <a:solidFill>
                <a:srgbClr val="000000"/>
              </a:solidFill>
              <a:latin typeface="Arial"/>
              <a:ea typeface="Arial"/>
              <a:cs typeface="Arial"/>
              <a:sym typeface="Arial"/>
            </a:endParaRPr>
          </a:p>
        </p:txBody>
      </p:sp>
      <p:sp>
        <p:nvSpPr>
          <p:cNvPr id="964" name="Google Shape;964;p103"/>
          <p:cNvSpPr txBox="1"/>
          <p:nvPr/>
        </p:nvSpPr>
        <p:spPr>
          <a:xfrm>
            <a:off x="8199437" y="6400800"/>
            <a:ext cx="944562" cy="4572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fld id="{00000000-1234-1234-1234-123412341234}" type="slidenum">
              <a:rPr lang="en-US" sz="1200" b="1" i="0" u="none" strike="noStrike" cap="none">
                <a:solidFill>
                  <a:srgbClr val="000000"/>
                </a:solidFill>
                <a:latin typeface="Times New Roman"/>
                <a:ea typeface="Times New Roman"/>
                <a:cs typeface="Times New Roman"/>
                <a:sym typeface="Times New Roman"/>
              </a:rPr>
              <a:t>91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9"/>
        <p:cNvGrpSpPr/>
        <p:nvPr/>
      </p:nvGrpSpPr>
      <p:grpSpPr>
        <a:xfrm>
          <a:off x="0" y="0"/>
          <a:ext cx="0" cy="0"/>
          <a:chOff x="0" y="0"/>
          <a:chExt cx="0" cy="0"/>
        </a:xfrm>
      </p:grpSpPr>
      <p:sp>
        <p:nvSpPr>
          <p:cNvPr id="970" name="Google Shape;970;p104"/>
          <p:cNvSpPr txBox="1">
            <a:spLocks noGrp="1"/>
          </p:cNvSpPr>
          <p:nvPr>
            <p:ph type="ctrTitle"/>
          </p:nvPr>
        </p:nvSpPr>
        <p:spPr>
          <a:xfrm>
            <a:off x="457200" y="273050"/>
            <a:ext cx="8221800" cy="1136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333399"/>
              </a:buClr>
              <a:buSzPts val="4400"/>
              <a:buFont typeface="Tahoma"/>
              <a:buNone/>
            </a:pPr>
            <a:r>
              <a:rPr lang="en-US" sz="4400" b="0" i="0" u="none" strike="noStrike" cap="none">
                <a:solidFill>
                  <a:srgbClr val="333399"/>
                </a:solidFill>
                <a:latin typeface="Tahoma"/>
                <a:ea typeface="Tahoma"/>
                <a:cs typeface="Tahoma"/>
                <a:sym typeface="Tahoma"/>
              </a:rPr>
              <a:t>Network Architectures:</a:t>
            </a:r>
            <a:endParaRPr/>
          </a:p>
        </p:txBody>
      </p:sp>
      <p:sp>
        <p:nvSpPr>
          <p:cNvPr id="971" name="Google Shape;971;p104"/>
          <p:cNvSpPr/>
          <p:nvPr/>
        </p:nvSpPr>
        <p:spPr>
          <a:xfrm>
            <a:off x="461100" y="1526012"/>
            <a:ext cx="8221800" cy="396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1.</a:t>
            </a:r>
            <a:r>
              <a:rPr lang="en-US" sz="2900" b="1" i="0" u="none" strike="noStrike" cap="none">
                <a:solidFill>
                  <a:srgbClr val="000000"/>
                </a:solidFill>
                <a:latin typeface="Arial"/>
                <a:ea typeface="Arial"/>
                <a:cs typeface="Arial"/>
                <a:sym typeface="Arial"/>
              </a:rPr>
              <a:t>Client-Server</a:t>
            </a:r>
            <a:endParaRPr sz="29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Arial"/>
                <a:ea typeface="Arial"/>
                <a:cs typeface="Arial"/>
                <a:sym typeface="Arial"/>
              </a:rPr>
              <a:t>2.Peer To Peer</a:t>
            </a:r>
            <a:endParaRPr sz="29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Arial"/>
                <a:ea typeface="Arial"/>
                <a:cs typeface="Arial"/>
                <a:sym typeface="Arial"/>
              </a:rPr>
              <a:t>3.Hybrid</a:t>
            </a:r>
            <a:endParaRPr sz="2900" b="1"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05"/>
          <p:cNvSpPr txBox="1">
            <a:spLocks noGrp="1"/>
          </p:cNvSpPr>
          <p:nvPr>
            <p:ph type="ctrTitle"/>
          </p:nvPr>
        </p:nvSpPr>
        <p:spPr>
          <a:xfrm>
            <a:off x="460200" y="246750"/>
            <a:ext cx="7500300" cy="7431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dk1"/>
              </a:buClr>
              <a:buSzPts val="5200"/>
              <a:buFont typeface="Arial"/>
              <a:buNone/>
            </a:pPr>
            <a:r>
              <a:rPr lang="en-US" sz="2800" b="1">
                <a:solidFill>
                  <a:schemeClr val="dk1"/>
                </a:solidFill>
                <a:latin typeface="Arial"/>
                <a:ea typeface="Arial"/>
                <a:cs typeface="Arial"/>
                <a:sym typeface="Arial"/>
              </a:rPr>
              <a:t>1.</a:t>
            </a:r>
            <a:r>
              <a:rPr lang="en-US" sz="2900" b="1">
                <a:solidFill>
                  <a:schemeClr val="dk1"/>
                </a:solidFill>
                <a:latin typeface="Arial"/>
                <a:ea typeface="Arial"/>
                <a:cs typeface="Arial"/>
                <a:sym typeface="Arial"/>
              </a:rPr>
              <a:t>Client-Server</a:t>
            </a:r>
            <a:endParaRPr/>
          </a:p>
        </p:txBody>
      </p:sp>
      <p:sp>
        <p:nvSpPr>
          <p:cNvPr id="979" name="Google Shape;979;p105"/>
          <p:cNvSpPr txBox="1">
            <a:spLocks noGrp="1"/>
          </p:cNvSpPr>
          <p:nvPr>
            <p:ph type="subTitle" idx="1"/>
          </p:nvPr>
        </p:nvSpPr>
        <p:spPr>
          <a:xfrm>
            <a:off x="98700" y="1080025"/>
            <a:ext cx="8820600" cy="4558800"/>
          </a:xfrm>
          <a:prstGeom prst="rect">
            <a:avLst/>
          </a:prstGeom>
          <a:noFill/>
          <a:ln>
            <a:noFill/>
          </a:ln>
        </p:spPr>
        <p:txBody>
          <a:bodyPr spcFirstLastPara="1" wrap="square" lIns="91425" tIns="91425" rIns="91425" bIns="91425" anchor="t" anchorCtr="0">
            <a:normAutofit/>
          </a:bodyPr>
          <a:lstStyle/>
          <a:p>
            <a:pPr marL="457200" lvl="0" indent="-355600" algn="ctr" rtl="0">
              <a:lnSpc>
                <a:spcPct val="100000"/>
              </a:lnSpc>
              <a:spcBef>
                <a:spcPts val="0"/>
              </a:spcBef>
              <a:spcAft>
                <a:spcPts val="0"/>
              </a:spcAft>
              <a:buSzPts val="2000"/>
              <a:buChar char="●"/>
            </a:pPr>
            <a:r>
              <a:rPr lang="en-US" sz="2000"/>
              <a:t>One remote process acts as a Client and requests some resource from another application process acting as Server.</a:t>
            </a:r>
            <a:endParaRPr sz="2000"/>
          </a:p>
          <a:p>
            <a:pPr marL="457200" lvl="0" indent="-355600" algn="ctr" rtl="0">
              <a:lnSpc>
                <a:spcPct val="100000"/>
              </a:lnSpc>
              <a:spcBef>
                <a:spcPts val="0"/>
              </a:spcBef>
              <a:spcAft>
                <a:spcPts val="0"/>
              </a:spcAft>
              <a:buSzPts val="2000"/>
              <a:buChar char="●"/>
            </a:pPr>
            <a:r>
              <a:rPr lang="en-US" sz="2000"/>
              <a:t>The server-client mainly relies on  sending the</a:t>
            </a:r>
            <a:endParaRPr sz="2000"/>
          </a:p>
          <a:p>
            <a:pPr marL="0" lvl="0" indent="0" algn="ctr" rtl="0">
              <a:lnSpc>
                <a:spcPct val="100000"/>
              </a:lnSpc>
              <a:spcBef>
                <a:spcPts val="0"/>
              </a:spcBef>
              <a:spcAft>
                <a:spcPts val="0"/>
              </a:spcAft>
              <a:buSzPts val="2800"/>
              <a:buNone/>
            </a:pPr>
            <a:r>
              <a:rPr lang="en-US" sz="2000"/>
              <a:t> request to another program to access the service </a:t>
            </a:r>
            <a:endParaRPr sz="2000"/>
          </a:p>
          <a:p>
            <a:pPr marL="0" lvl="0" indent="0" algn="ctr" rtl="0">
              <a:lnSpc>
                <a:spcPct val="100000"/>
              </a:lnSpc>
              <a:spcBef>
                <a:spcPts val="0"/>
              </a:spcBef>
              <a:spcAft>
                <a:spcPts val="0"/>
              </a:spcAft>
              <a:buSzPts val="2800"/>
              <a:buNone/>
            </a:pPr>
            <a:r>
              <a:rPr lang="en-US" sz="2000"/>
              <a:t>made accessible by the server.</a:t>
            </a:r>
            <a:endParaRPr sz="2000"/>
          </a:p>
          <a:p>
            <a:pPr marL="457200" lvl="0" indent="-355600" algn="ctr" rtl="0">
              <a:lnSpc>
                <a:spcPct val="100000"/>
              </a:lnSpc>
              <a:spcBef>
                <a:spcPts val="0"/>
              </a:spcBef>
              <a:spcAft>
                <a:spcPts val="0"/>
              </a:spcAft>
              <a:buSzPts val="2000"/>
              <a:buChar char="●"/>
            </a:pPr>
            <a:r>
              <a:rPr lang="en-US" sz="2000"/>
              <a:t> A client-server relationship corresponds to </a:t>
            </a:r>
            <a:endParaRPr sz="2000"/>
          </a:p>
          <a:p>
            <a:pPr marL="0" lvl="0" indent="0" algn="ctr" rtl="0">
              <a:lnSpc>
                <a:spcPct val="100000"/>
              </a:lnSpc>
              <a:spcBef>
                <a:spcPts val="0"/>
              </a:spcBef>
              <a:spcAft>
                <a:spcPts val="0"/>
              </a:spcAft>
              <a:buSzPts val="2800"/>
              <a:buNone/>
            </a:pPr>
            <a:r>
              <a:rPr lang="en-US" sz="2000"/>
              <a:t>the request–response pattern.</a:t>
            </a:r>
            <a:endParaRPr sz="2000"/>
          </a:p>
          <a:p>
            <a:pPr marL="457200" lvl="0" indent="-355600" algn="ctr" rtl="0">
              <a:lnSpc>
                <a:spcPct val="100000"/>
              </a:lnSpc>
              <a:spcBef>
                <a:spcPts val="0"/>
              </a:spcBef>
              <a:spcAft>
                <a:spcPts val="0"/>
              </a:spcAft>
              <a:buSzPts val="2000"/>
              <a:buChar char="●"/>
            </a:pPr>
            <a:r>
              <a:rPr lang="en-US" sz="2000"/>
              <a:t>A system can act as Server and Client </a:t>
            </a:r>
            <a:endParaRPr sz="2000"/>
          </a:p>
          <a:p>
            <a:pPr marL="0" lvl="0" indent="0" algn="ctr" rtl="0">
              <a:lnSpc>
                <a:spcPct val="100000"/>
              </a:lnSpc>
              <a:spcBef>
                <a:spcPts val="0"/>
              </a:spcBef>
              <a:spcAft>
                <a:spcPts val="0"/>
              </a:spcAft>
              <a:buSzPts val="2800"/>
              <a:buNone/>
            </a:pPr>
            <a:r>
              <a:rPr lang="en-US" sz="2000"/>
              <a:t>simultaneously. That is, one process is acting as Server and another is acting as a client. This may also happen that both client and server processes reside on the same machine.</a:t>
            </a:r>
            <a:endParaRPr sz="2000"/>
          </a:p>
          <a:p>
            <a:pPr marL="0" lvl="0" indent="0" algn="ctr" rtl="0">
              <a:lnSpc>
                <a:spcPct val="100000"/>
              </a:lnSpc>
              <a:spcBef>
                <a:spcPts val="0"/>
              </a:spcBef>
              <a:spcAft>
                <a:spcPts val="0"/>
              </a:spcAft>
              <a:buSzPts val="2800"/>
              <a:buNone/>
            </a:pPr>
            <a:endParaRPr sz="2000"/>
          </a:p>
          <a:p>
            <a:pPr marL="0" lvl="0" indent="0" algn="ctr" rtl="0">
              <a:lnSpc>
                <a:spcPct val="100000"/>
              </a:lnSpc>
              <a:spcBef>
                <a:spcPts val="0"/>
              </a:spcBef>
              <a:spcAft>
                <a:spcPts val="0"/>
              </a:spcAft>
              <a:buSzPts val="2800"/>
              <a:buNone/>
            </a:pPr>
            <a:endParaRPr sz="2400"/>
          </a:p>
          <a:p>
            <a:pPr marL="0" lvl="0" indent="0" algn="ctr" rtl="0">
              <a:lnSpc>
                <a:spcPct val="100000"/>
              </a:lnSpc>
              <a:spcBef>
                <a:spcPts val="0"/>
              </a:spcBef>
              <a:spcAft>
                <a:spcPts val="0"/>
              </a:spcAft>
              <a:buSzPts val="2800"/>
              <a:buNone/>
            </a:pPr>
            <a:endParaRPr sz="2400"/>
          </a:p>
          <a:p>
            <a:pPr marL="0" lvl="0" indent="0" algn="ctr" rtl="0">
              <a:lnSpc>
                <a:spcPct val="100000"/>
              </a:lnSpc>
              <a:spcBef>
                <a:spcPts val="0"/>
              </a:spcBef>
              <a:spcAft>
                <a:spcPts val="0"/>
              </a:spcAft>
              <a:buSzPts val="2800"/>
              <a:buNone/>
            </a:pPr>
            <a:endParaRPr sz="2400"/>
          </a:p>
        </p:txBody>
      </p:sp>
      <p:pic>
        <p:nvPicPr>
          <p:cNvPr id="980" name="Google Shape;980;p105"/>
          <p:cNvPicPr preferRelativeResize="0"/>
          <p:nvPr/>
        </p:nvPicPr>
        <p:blipFill rotWithShape="1">
          <a:blip r:embed="rId3">
            <a:alphaModFix/>
          </a:blip>
          <a:srcRect l="10639" t="20943" r="33034" b="18978"/>
          <a:stretch/>
        </p:blipFill>
        <p:spPr>
          <a:xfrm>
            <a:off x="4928787" y="4353175"/>
            <a:ext cx="3456974" cy="2571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06"/>
          <p:cNvSpPr txBox="1">
            <a:spLocks noGrp="1"/>
          </p:cNvSpPr>
          <p:nvPr>
            <p:ph type="ctrTitle"/>
          </p:nvPr>
        </p:nvSpPr>
        <p:spPr>
          <a:xfrm>
            <a:off x="460200" y="246750"/>
            <a:ext cx="7500300" cy="7431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dk1"/>
              </a:buClr>
              <a:buSzPts val="5200"/>
              <a:buFont typeface="Arial"/>
              <a:buNone/>
            </a:pPr>
            <a:r>
              <a:rPr lang="en-US" sz="2900" b="1">
                <a:solidFill>
                  <a:schemeClr val="dk1"/>
                </a:solidFill>
                <a:latin typeface="Arial"/>
                <a:ea typeface="Arial"/>
                <a:cs typeface="Arial"/>
                <a:sym typeface="Arial"/>
              </a:rPr>
              <a:t>2.Peer To Peer</a:t>
            </a:r>
            <a:endParaRPr/>
          </a:p>
        </p:txBody>
      </p:sp>
      <p:sp>
        <p:nvSpPr>
          <p:cNvPr id="988" name="Google Shape;988;p106"/>
          <p:cNvSpPr txBox="1">
            <a:spLocks noGrp="1"/>
          </p:cNvSpPr>
          <p:nvPr>
            <p:ph type="subTitle" idx="1"/>
          </p:nvPr>
        </p:nvSpPr>
        <p:spPr>
          <a:xfrm>
            <a:off x="98700" y="1080025"/>
            <a:ext cx="8820600" cy="4558800"/>
          </a:xfrm>
          <a:prstGeom prst="rect">
            <a:avLst/>
          </a:prstGeom>
          <a:noFill/>
          <a:ln>
            <a:noFill/>
          </a:ln>
        </p:spPr>
        <p:txBody>
          <a:bodyPr spcFirstLastPara="1" wrap="square" lIns="91425" tIns="91425" rIns="91425" bIns="91425" anchor="t" anchorCtr="0">
            <a:normAutofit/>
          </a:bodyPr>
          <a:lstStyle/>
          <a:p>
            <a:pPr marL="457200" marR="0" lvl="0" indent="-355600" algn="l" rtl="0">
              <a:lnSpc>
                <a:spcPct val="100000"/>
              </a:lnSpc>
              <a:spcBef>
                <a:spcPts val="800"/>
              </a:spcBef>
              <a:spcAft>
                <a:spcPts val="0"/>
              </a:spcAft>
              <a:buSzPts val="2000"/>
              <a:buChar char="●"/>
            </a:pPr>
            <a:r>
              <a:rPr lang="en-US" sz="2000"/>
              <a:t>Peer-to-peer architecture (P2P architecture) is a</a:t>
            </a:r>
            <a:endParaRPr sz="2000"/>
          </a:p>
          <a:p>
            <a:pPr marL="0" marR="0" lvl="0" indent="0" algn="l" rtl="0">
              <a:lnSpc>
                <a:spcPct val="100000"/>
              </a:lnSpc>
              <a:spcBef>
                <a:spcPts val="800"/>
              </a:spcBef>
              <a:spcAft>
                <a:spcPts val="0"/>
              </a:spcAft>
              <a:buSzPts val="2800"/>
              <a:buNone/>
            </a:pPr>
            <a:r>
              <a:rPr lang="en-US" sz="2000"/>
              <a:t>commonly used computer networking architecture</a:t>
            </a:r>
            <a:endParaRPr sz="2000"/>
          </a:p>
          <a:p>
            <a:pPr marL="0" marR="0" lvl="0" indent="0" algn="l" rtl="0">
              <a:lnSpc>
                <a:spcPct val="100000"/>
              </a:lnSpc>
              <a:spcBef>
                <a:spcPts val="800"/>
              </a:spcBef>
              <a:spcAft>
                <a:spcPts val="0"/>
              </a:spcAft>
              <a:buSzPts val="2800"/>
              <a:buNone/>
            </a:pPr>
            <a:r>
              <a:rPr lang="en-US" sz="2000"/>
              <a:t>in which each workstation, or node, has the same</a:t>
            </a:r>
            <a:endParaRPr sz="2000"/>
          </a:p>
          <a:p>
            <a:pPr marL="0" marR="0" lvl="0" indent="0" algn="l" rtl="0">
              <a:lnSpc>
                <a:spcPct val="100000"/>
              </a:lnSpc>
              <a:spcBef>
                <a:spcPts val="800"/>
              </a:spcBef>
              <a:spcAft>
                <a:spcPts val="0"/>
              </a:spcAft>
              <a:buSzPts val="2800"/>
              <a:buNone/>
            </a:pPr>
            <a:r>
              <a:rPr lang="en-US" sz="2000"/>
              <a:t>capabilities and responsibilities.</a:t>
            </a:r>
            <a:endParaRPr sz="2000"/>
          </a:p>
          <a:p>
            <a:pPr marL="457200" marR="0" lvl="0" indent="-355600" algn="l" rtl="0">
              <a:lnSpc>
                <a:spcPct val="100000"/>
              </a:lnSpc>
              <a:spcBef>
                <a:spcPts val="800"/>
              </a:spcBef>
              <a:spcAft>
                <a:spcPts val="0"/>
              </a:spcAft>
              <a:buSzPts val="2000"/>
              <a:buChar char="●"/>
            </a:pPr>
            <a:r>
              <a:rPr lang="en-US" sz="2000"/>
              <a:t>Due to the absence of a central device in </a:t>
            </a:r>
            <a:endParaRPr sz="2000"/>
          </a:p>
          <a:p>
            <a:pPr marL="0" marR="0" lvl="0" indent="0" algn="l" rtl="0">
              <a:lnSpc>
                <a:spcPct val="100000"/>
              </a:lnSpc>
              <a:spcBef>
                <a:spcPts val="800"/>
              </a:spcBef>
              <a:spcAft>
                <a:spcPts val="0"/>
              </a:spcAft>
              <a:buSzPts val="2800"/>
              <a:buNone/>
            </a:pPr>
            <a:r>
              <a:rPr lang="en-US" sz="2000"/>
              <a:t>charge of tasks, this architecture is also known as decentralized architecture.</a:t>
            </a:r>
            <a:endParaRPr sz="2000"/>
          </a:p>
          <a:p>
            <a:pPr marL="457200" marR="0" lvl="0" indent="-355600" algn="l" rtl="0">
              <a:lnSpc>
                <a:spcPct val="100000"/>
              </a:lnSpc>
              <a:spcBef>
                <a:spcPts val="800"/>
              </a:spcBef>
              <a:spcAft>
                <a:spcPts val="0"/>
              </a:spcAft>
              <a:buSzPts val="2000"/>
              <a:buChar char="●"/>
            </a:pPr>
            <a:r>
              <a:rPr lang="en-US" sz="2000"/>
              <a:t>Each computer has special rights for resource sharing, however this might cause issues if the computer with the resource is unavailable.</a:t>
            </a:r>
            <a:endParaRPr sz="2000"/>
          </a:p>
          <a:p>
            <a:pPr marL="457200" marR="0" lvl="0" indent="-355600" algn="l" rtl="0">
              <a:lnSpc>
                <a:spcPct val="100000"/>
              </a:lnSpc>
              <a:spcBef>
                <a:spcPts val="0"/>
              </a:spcBef>
              <a:spcAft>
                <a:spcPts val="0"/>
              </a:spcAft>
              <a:buSzPts val="2000"/>
              <a:buChar char="●"/>
            </a:pPr>
            <a:r>
              <a:rPr lang="en-US" sz="2000"/>
              <a:t>Useful in smaller environments with less number of computers.</a:t>
            </a:r>
            <a:endParaRPr sz="2000"/>
          </a:p>
          <a:p>
            <a:pPr marL="0" marR="0" lvl="0" indent="0" algn="l" rtl="0">
              <a:lnSpc>
                <a:spcPct val="100000"/>
              </a:lnSpc>
              <a:spcBef>
                <a:spcPts val="800"/>
              </a:spcBef>
              <a:spcAft>
                <a:spcPts val="0"/>
              </a:spcAft>
              <a:buSzPts val="2800"/>
              <a:buNone/>
            </a:pPr>
            <a:endParaRPr sz="2000"/>
          </a:p>
          <a:p>
            <a:pPr marL="0" marR="0" lvl="0" indent="0" algn="l" rtl="0">
              <a:lnSpc>
                <a:spcPct val="100000"/>
              </a:lnSpc>
              <a:spcBef>
                <a:spcPts val="800"/>
              </a:spcBef>
              <a:spcAft>
                <a:spcPts val="0"/>
              </a:spcAft>
              <a:buSzPts val="2800"/>
              <a:buNone/>
            </a:pPr>
            <a:endParaRPr sz="2000"/>
          </a:p>
        </p:txBody>
      </p:sp>
      <p:pic>
        <p:nvPicPr>
          <p:cNvPr id="989" name="Google Shape;989;p106"/>
          <p:cNvPicPr preferRelativeResize="0"/>
          <p:nvPr/>
        </p:nvPicPr>
        <p:blipFill rotWithShape="1">
          <a:blip r:embed="rId3">
            <a:alphaModFix/>
          </a:blip>
          <a:srcRect/>
          <a:stretch/>
        </p:blipFill>
        <p:spPr>
          <a:xfrm>
            <a:off x="6163325" y="45953"/>
            <a:ext cx="2755975" cy="2755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7"/>
          <p:cNvSpPr txBox="1">
            <a:spLocks noGrp="1"/>
          </p:cNvSpPr>
          <p:nvPr>
            <p:ph type="ctrTitle"/>
          </p:nvPr>
        </p:nvSpPr>
        <p:spPr>
          <a:xfrm>
            <a:off x="324850" y="156500"/>
            <a:ext cx="7447500" cy="957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dk1"/>
              </a:buClr>
              <a:buSzPts val="5200"/>
              <a:buFont typeface="Arial"/>
              <a:buNone/>
            </a:pPr>
            <a:r>
              <a:rPr lang="en-US" sz="2900" b="1">
                <a:solidFill>
                  <a:schemeClr val="dk1"/>
                </a:solidFill>
                <a:latin typeface="Arial"/>
                <a:ea typeface="Arial"/>
                <a:cs typeface="Arial"/>
                <a:sym typeface="Arial"/>
              </a:rPr>
              <a:t>3.Hybrid</a:t>
            </a:r>
            <a:endParaRPr/>
          </a:p>
        </p:txBody>
      </p:sp>
      <p:sp>
        <p:nvSpPr>
          <p:cNvPr id="997" name="Google Shape;997;p107"/>
          <p:cNvSpPr txBox="1">
            <a:spLocks noGrp="1"/>
          </p:cNvSpPr>
          <p:nvPr>
            <p:ph type="subTitle" idx="1"/>
          </p:nvPr>
        </p:nvSpPr>
        <p:spPr>
          <a:xfrm>
            <a:off x="324900" y="1113800"/>
            <a:ext cx="7447500" cy="4524900"/>
          </a:xfrm>
          <a:prstGeom prst="rect">
            <a:avLst/>
          </a:prstGeom>
          <a:noFill/>
          <a:ln>
            <a:noFill/>
          </a:ln>
        </p:spPr>
        <p:txBody>
          <a:bodyPr spcFirstLastPara="1" wrap="square" lIns="91425" tIns="91425" rIns="91425" bIns="91425" anchor="t" anchorCtr="0">
            <a:normAutofit/>
          </a:bodyPr>
          <a:lstStyle/>
          <a:p>
            <a:pPr marL="457200" marR="0" lvl="0" indent="-355600" algn="l" rtl="0">
              <a:lnSpc>
                <a:spcPct val="100000"/>
              </a:lnSpc>
              <a:spcBef>
                <a:spcPts val="800"/>
              </a:spcBef>
              <a:spcAft>
                <a:spcPts val="0"/>
              </a:spcAft>
              <a:buSzPts val="2000"/>
              <a:buChar char="●"/>
            </a:pPr>
            <a:r>
              <a:rPr lang="en-US" sz="2000"/>
              <a:t>Hybrid networks are the networks that are based on both peer-to-peer &amp; client-server relationship.</a:t>
            </a:r>
            <a:endParaRPr sz="2000"/>
          </a:p>
          <a:p>
            <a:pPr marL="457200" marR="0" lvl="0" indent="0" algn="l" rtl="0">
              <a:lnSpc>
                <a:spcPct val="100000"/>
              </a:lnSpc>
              <a:spcBef>
                <a:spcPts val="800"/>
              </a:spcBef>
              <a:spcAft>
                <a:spcPts val="0"/>
              </a:spcAft>
              <a:buSzPts val="2800"/>
              <a:buNone/>
            </a:pPr>
            <a:endParaRPr sz="2000"/>
          </a:p>
          <a:p>
            <a:pPr marL="457200" marR="0" lvl="0" indent="-355600" algn="l" rtl="0">
              <a:lnSpc>
                <a:spcPct val="100000"/>
              </a:lnSpc>
              <a:spcBef>
                <a:spcPts val="800"/>
              </a:spcBef>
              <a:spcAft>
                <a:spcPts val="0"/>
              </a:spcAft>
              <a:buSzPts val="2000"/>
              <a:buChar char="●"/>
            </a:pPr>
            <a:r>
              <a:rPr lang="en-US" sz="2000"/>
              <a:t>Hybrid networks incorporate the best features of workgroups in peer-to-peer networks with the performance, security and reliability of server-based networks.</a:t>
            </a:r>
            <a:endParaRPr sz="2000"/>
          </a:p>
          <a:p>
            <a:pPr marL="457200" marR="0" lvl="0" indent="0" algn="l" rtl="0">
              <a:lnSpc>
                <a:spcPct val="100000"/>
              </a:lnSpc>
              <a:spcBef>
                <a:spcPts val="800"/>
              </a:spcBef>
              <a:spcAft>
                <a:spcPts val="0"/>
              </a:spcAft>
              <a:buSzPts val="2800"/>
              <a:buNone/>
            </a:pPr>
            <a:endParaRPr sz="2000"/>
          </a:p>
          <a:p>
            <a:pPr marL="457200" marR="0" lvl="0" indent="-355600" algn="l" rtl="0">
              <a:lnSpc>
                <a:spcPct val="100000"/>
              </a:lnSpc>
              <a:spcBef>
                <a:spcPts val="800"/>
              </a:spcBef>
              <a:spcAft>
                <a:spcPts val="0"/>
              </a:spcAft>
              <a:buSzPts val="2000"/>
              <a:buChar char="●"/>
            </a:pPr>
            <a:r>
              <a:rPr lang="en-US" sz="2000"/>
              <a:t>Hybrid networks still provide all of the centralized services of servers, but they also allow users to share and manage their own resources within the workgroup.</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8"/>
          <p:cNvSpPr txBox="1">
            <a:spLocks noGrp="1"/>
          </p:cNvSpPr>
          <p:nvPr>
            <p:ph type="ctrTitle"/>
          </p:nvPr>
        </p:nvSpPr>
        <p:spPr>
          <a:xfrm>
            <a:off x="324850" y="224175"/>
            <a:ext cx="6857400" cy="6528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52046"/>
              <a:buNone/>
            </a:pPr>
            <a:r>
              <a:rPr lang="en-US" sz="3800"/>
              <a:t>Network Devices</a:t>
            </a:r>
            <a:endParaRPr sz="3800"/>
          </a:p>
        </p:txBody>
      </p:sp>
      <p:sp>
        <p:nvSpPr>
          <p:cNvPr id="1005" name="Google Shape;1005;p108"/>
          <p:cNvSpPr txBox="1">
            <a:spLocks noGrp="1"/>
          </p:cNvSpPr>
          <p:nvPr>
            <p:ph type="subTitle" idx="1"/>
          </p:nvPr>
        </p:nvSpPr>
        <p:spPr>
          <a:xfrm>
            <a:off x="403250" y="933375"/>
            <a:ext cx="8471100" cy="5312700"/>
          </a:xfrm>
          <a:prstGeom prst="rect">
            <a:avLst/>
          </a:prstGeom>
          <a:noFill/>
          <a:ln>
            <a:noFill/>
          </a:ln>
        </p:spPr>
        <p:txBody>
          <a:bodyPr spcFirstLastPara="1" wrap="square" lIns="91425" tIns="91425" rIns="91425" bIns="91425" anchor="t" anchorCtr="0">
            <a:normAutofit/>
          </a:bodyPr>
          <a:lstStyle/>
          <a:p>
            <a:pPr marL="0" lvl="0" indent="457200" algn="ctr" rtl="0">
              <a:lnSpc>
                <a:spcPct val="100000"/>
              </a:lnSpc>
              <a:spcBef>
                <a:spcPts val="0"/>
              </a:spcBef>
              <a:spcAft>
                <a:spcPts val="0"/>
              </a:spcAft>
              <a:buSzPts val="2800"/>
              <a:buNone/>
            </a:pPr>
            <a:r>
              <a:rPr lang="en-US" sz="2300"/>
              <a:t>Hardware devices that are used to connect computers, printers, fax machines and other electronic devices to a network are called network devices.</a:t>
            </a:r>
            <a:endParaRPr sz="2300"/>
          </a:p>
          <a:p>
            <a:pPr marL="457200" lvl="0" indent="-374650" algn="ctr" rtl="0">
              <a:lnSpc>
                <a:spcPct val="100000"/>
              </a:lnSpc>
              <a:spcBef>
                <a:spcPts val="0"/>
              </a:spcBef>
              <a:spcAft>
                <a:spcPts val="0"/>
              </a:spcAft>
              <a:buSzPts val="2300"/>
              <a:buChar char="❖"/>
            </a:pPr>
            <a:r>
              <a:rPr lang="en-US" sz="2300"/>
              <a:t>Bridge</a:t>
            </a:r>
            <a:endParaRPr sz="2300"/>
          </a:p>
          <a:p>
            <a:pPr marL="457200" lvl="0" indent="-374650" algn="ctr" rtl="0">
              <a:lnSpc>
                <a:spcPct val="100000"/>
              </a:lnSpc>
              <a:spcBef>
                <a:spcPts val="0"/>
              </a:spcBef>
              <a:spcAft>
                <a:spcPts val="0"/>
              </a:spcAft>
              <a:buSzPts val="2300"/>
              <a:buChar char="❖"/>
            </a:pPr>
            <a:r>
              <a:rPr lang="en-US" sz="2300"/>
              <a:t>Switch</a:t>
            </a:r>
            <a:endParaRPr sz="2300"/>
          </a:p>
          <a:p>
            <a:pPr marL="457200" lvl="0" indent="-374650" algn="ctr" rtl="0">
              <a:lnSpc>
                <a:spcPct val="100000"/>
              </a:lnSpc>
              <a:spcBef>
                <a:spcPts val="0"/>
              </a:spcBef>
              <a:spcAft>
                <a:spcPts val="0"/>
              </a:spcAft>
              <a:buSzPts val="2300"/>
              <a:buChar char="❖"/>
            </a:pPr>
            <a:r>
              <a:rPr lang="en-US" sz="2300"/>
              <a:t>Router</a:t>
            </a:r>
            <a:endParaRPr sz="2300"/>
          </a:p>
          <a:p>
            <a:pPr marL="457200" lvl="0" indent="-374650" algn="ctr" rtl="0">
              <a:lnSpc>
                <a:spcPct val="100000"/>
              </a:lnSpc>
              <a:spcBef>
                <a:spcPts val="0"/>
              </a:spcBef>
              <a:spcAft>
                <a:spcPts val="0"/>
              </a:spcAft>
              <a:buSzPts val="2300"/>
              <a:buChar char="❖"/>
            </a:pPr>
            <a:r>
              <a:rPr lang="en-US" sz="2300"/>
              <a:t>Gateway</a:t>
            </a:r>
            <a:endParaRPr sz="2300"/>
          </a:p>
          <a:p>
            <a:pPr marL="457200" lvl="0" indent="-374650" algn="ctr" rtl="0">
              <a:lnSpc>
                <a:spcPct val="100000"/>
              </a:lnSpc>
              <a:spcBef>
                <a:spcPts val="0"/>
              </a:spcBef>
              <a:spcAft>
                <a:spcPts val="0"/>
              </a:spcAft>
              <a:buSzPts val="2300"/>
              <a:buChar char="❖"/>
            </a:pPr>
            <a:r>
              <a:rPr lang="en-US" sz="2300"/>
              <a:t>Access Point</a:t>
            </a:r>
            <a:endParaRPr sz="23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9"/>
          <p:cNvSpPr txBox="1">
            <a:spLocks noGrp="1"/>
          </p:cNvSpPr>
          <p:nvPr>
            <p:ph type="subTitle" idx="1"/>
          </p:nvPr>
        </p:nvSpPr>
        <p:spPr>
          <a:xfrm>
            <a:off x="493475" y="166375"/>
            <a:ext cx="8324400" cy="54723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sz="2300">
              <a:solidFill>
                <a:schemeClr val="dk1"/>
              </a:solidFill>
            </a:endParaRPr>
          </a:p>
          <a:p>
            <a:pPr marL="457200" lvl="0" indent="0" algn="ctr" rtl="0">
              <a:lnSpc>
                <a:spcPct val="100000"/>
              </a:lnSpc>
              <a:spcBef>
                <a:spcPts val="0"/>
              </a:spcBef>
              <a:spcAft>
                <a:spcPts val="0"/>
              </a:spcAft>
              <a:buSzPts val="2800"/>
              <a:buNone/>
            </a:pPr>
            <a:r>
              <a:rPr lang="en-US" sz="2300" b="1">
                <a:solidFill>
                  <a:schemeClr val="dk1"/>
                </a:solidFill>
              </a:rPr>
              <a:t>Bridge:</a:t>
            </a:r>
            <a:endParaRPr sz="2300" b="1">
              <a:solidFill>
                <a:schemeClr val="dk1"/>
              </a:solidFill>
            </a:endParaRPr>
          </a:p>
          <a:p>
            <a:pPr marL="457200" lvl="0" indent="0" algn="ctr" rtl="0">
              <a:lnSpc>
                <a:spcPct val="100000"/>
              </a:lnSpc>
              <a:spcBef>
                <a:spcPts val="0"/>
              </a:spcBef>
              <a:spcAft>
                <a:spcPts val="0"/>
              </a:spcAft>
              <a:buSzPts val="2800"/>
              <a:buNone/>
            </a:pPr>
            <a:endParaRPr sz="2300">
              <a:solidFill>
                <a:schemeClr val="dk1"/>
              </a:solidFill>
            </a:endParaRPr>
          </a:p>
          <a:p>
            <a:pPr marL="457200" lvl="0" indent="-355600" algn="ctr" rtl="0">
              <a:lnSpc>
                <a:spcPct val="100000"/>
              </a:lnSpc>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Bridges</a:t>
            </a:r>
            <a:r>
              <a:rPr lang="en-US" sz="2000">
                <a:solidFill>
                  <a:schemeClr val="dk1"/>
                </a:solidFill>
                <a:latin typeface="Arial"/>
                <a:ea typeface="Arial"/>
                <a:cs typeface="Arial"/>
                <a:sym typeface="Arial"/>
              </a:rPr>
              <a:t> are connection devices between networks that operate in the </a:t>
            </a:r>
            <a:r>
              <a:rPr lang="en-US" sz="2000" b="1">
                <a:solidFill>
                  <a:schemeClr val="dk1"/>
                </a:solidFill>
                <a:latin typeface="Arial"/>
                <a:ea typeface="Arial"/>
                <a:cs typeface="Arial"/>
                <a:sym typeface="Arial"/>
              </a:rPr>
              <a:t>data link layer</a:t>
            </a:r>
            <a:r>
              <a:rPr lang="en-US" sz="2000">
                <a:solidFill>
                  <a:schemeClr val="dk1"/>
                </a:solidFill>
                <a:latin typeface="Arial"/>
                <a:ea typeface="Arial"/>
                <a:cs typeface="Arial"/>
                <a:sym typeface="Arial"/>
              </a:rPr>
              <a:t> of the OSI model. </a:t>
            </a:r>
            <a:endParaRPr sz="2000">
              <a:solidFill>
                <a:schemeClr val="dk1"/>
              </a:solidFill>
              <a:latin typeface="Arial"/>
              <a:ea typeface="Arial"/>
              <a:cs typeface="Arial"/>
              <a:sym typeface="Arial"/>
            </a:endParaRPr>
          </a:p>
          <a:p>
            <a:pPr marL="457200" lvl="0" indent="-355600" algn="ctr" rtl="0">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Bridges are used to segment networks that have grown to a point where data traffic through the physical environment of the network slows down the global transfer of</a:t>
            </a:r>
            <a:r>
              <a:rPr lang="en-US" sz="2000">
                <a:solidFill>
                  <a:schemeClr val="hlink"/>
                </a:solidFill>
                <a:uFill>
                  <a:noFill/>
                </a:uFill>
                <a:latin typeface="Arial"/>
                <a:ea typeface="Arial"/>
                <a:cs typeface="Arial"/>
                <a:sym typeface="Arial"/>
                <a:hlinkClick r:id="rId3"/>
              </a:rPr>
              <a:t> information</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457200" lvl="0" indent="-355600" algn="ctr" rtl="0">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Like repeaters, bridges are used to connect similar LANs together, for example, Ethernet-to-Ethernet and operate at the bottom two layers of the OSI model, i.e. physical layer and data link layer. </a:t>
            </a:r>
            <a:endParaRPr sz="2000">
              <a:solidFill>
                <a:schemeClr val="dk1"/>
              </a:solidFill>
              <a:latin typeface="Arial"/>
              <a:ea typeface="Arial"/>
              <a:cs typeface="Arial"/>
              <a:sym typeface="Arial"/>
            </a:endParaRPr>
          </a:p>
          <a:p>
            <a:pPr marL="457200" lvl="0" indent="-355600" algn="ctr" rtl="0">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Bridgescan examine MAC addresses</a:t>
            </a:r>
            <a:endParaRPr sz="2000">
              <a:solidFill>
                <a:schemeClr val="dk1"/>
              </a:solidFill>
              <a:latin typeface="Arial"/>
              <a:ea typeface="Arial"/>
              <a:cs typeface="Arial"/>
              <a:sym typeface="Arial"/>
            </a:endParaRPr>
          </a:p>
          <a:p>
            <a:pPr marL="457200" lvl="0" indent="-355600" algn="ctr" rtl="0">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By knowing which MAC addresses reside in each of the segments of the network, the bridge can prevent data traffic from a specific segment from passing to another segment of the network that also connected to the bridge.</a:t>
            </a:r>
            <a:endParaRPr sz="2000">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10"/>
          <p:cNvSpPr txBox="1">
            <a:spLocks noGrp="1"/>
          </p:cNvSpPr>
          <p:nvPr>
            <p:ph type="subTitle" idx="1"/>
          </p:nvPr>
        </p:nvSpPr>
        <p:spPr>
          <a:xfrm>
            <a:off x="493475" y="166375"/>
            <a:ext cx="8324400" cy="5472300"/>
          </a:xfrm>
          <a:prstGeom prst="rect">
            <a:avLst/>
          </a:prstGeom>
          <a:noFill/>
          <a:ln>
            <a:noFill/>
          </a:ln>
        </p:spPr>
        <p:txBody>
          <a:bodyPr spcFirstLastPara="1" wrap="square" lIns="91425" tIns="91425" rIns="91425" bIns="91425" anchor="t" anchorCtr="0">
            <a:normAutofit/>
          </a:bodyPr>
          <a:lstStyle/>
          <a:p>
            <a:pPr marL="457200" lvl="0" indent="-254000" algn="ctr" rtl="0">
              <a:lnSpc>
                <a:spcPct val="100000"/>
              </a:lnSpc>
              <a:spcBef>
                <a:spcPts val="0"/>
              </a:spcBef>
              <a:spcAft>
                <a:spcPts val="0"/>
              </a:spcAft>
              <a:buClr>
                <a:schemeClr val="dk1"/>
              </a:buClr>
              <a:buSzPts val="400"/>
              <a:buChar char="●"/>
            </a:pPr>
            <a:r>
              <a:rPr lang="en-US" sz="2200" b="1">
                <a:solidFill>
                  <a:schemeClr val="dk1"/>
                </a:solidFill>
              </a:rPr>
              <a:t>Switch:</a:t>
            </a:r>
            <a:endParaRPr sz="2200" b="1">
              <a:solidFill>
                <a:schemeClr val="dk1"/>
              </a:solidFill>
            </a:endParaRPr>
          </a:p>
          <a:p>
            <a:pPr marL="457200" lvl="0" indent="-336550" algn="ctr" rtl="0">
              <a:lnSpc>
                <a:spcPct val="100000"/>
              </a:lnSpc>
              <a:spcBef>
                <a:spcPts val="0"/>
              </a:spcBef>
              <a:spcAft>
                <a:spcPts val="0"/>
              </a:spcAft>
              <a:buClr>
                <a:schemeClr val="dk1"/>
              </a:buClr>
              <a:buSzPts val="1700"/>
              <a:buFont typeface="Arial"/>
              <a:buChar char="●"/>
            </a:pPr>
            <a:r>
              <a:rPr lang="en-US" sz="1700" b="1">
                <a:solidFill>
                  <a:schemeClr val="dk1"/>
                </a:solidFill>
                <a:latin typeface="Arial"/>
                <a:ea typeface="Arial"/>
                <a:cs typeface="Arial"/>
                <a:sym typeface="Arial"/>
              </a:rPr>
              <a:t>Switch</a:t>
            </a:r>
            <a:r>
              <a:rPr lang="en-US" sz="1700">
                <a:solidFill>
                  <a:schemeClr val="dk1"/>
                </a:solidFill>
                <a:latin typeface="Arial"/>
                <a:ea typeface="Arial"/>
                <a:cs typeface="Arial"/>
                <a:sym typeface="Arial"/>
              </a:rPr>
              <a:t> is a network device that connects other devices to </a:t>
            </a:r>
            <a:r>
              <a:rPr lang="en-US" sz="1700" b="1">
                <a:solidFill>
                  <a:schemeClr val="dk1"/>
                </a:solidFill>
                <a:latin typeface="Arial"/>
                <a:ea typeface="Arial"/>
                <a:cs typeface="Arial"/>
                <a:sym typeface="Arial"/>
              </a:rPr>
              <a:t>Ethernet</a:t>
            </a:r>
            <a:r>
              <a:rPr lang="en-US" sz="1700">
                <a:solidFill>
                  <a:schemeClr val="dk1"/>
                </a:solidFill>
                <a:latin typeface="Arial"/>
                <a:ea typeface="Arial"/>
                <a:cs typeface="Arial"/>
                <a:sym typeface="Arial"/>
              </a:rPr>
              <a:t> networks through </a:t>
            </a:r>
            <a:r>
              <a:rPr lang="en-US" sz="1700" b="1">
                <a:solidFill>
                  <a:schemeClr val="dk1"/>
                </a:solidFill>
                <a:latin typeface="Arial"/>
                <a:ea typeface="Arial"/>
                <a:cs typeface="Arial"/>
                <a:sym typeface="Arial"/>
              </a:rPr>
              <a:t>twisted pair</a:t>
            </a:r>
            <a:r>
              <a:rPr lang="en-US" sz="1700">
                <a:solidFill>
                  <a:schemeClr val="dk1"/>
                </a:solidFill>
                <a:latin typeface="Arial"/>
                <a:ea typeface="Arial"/>
                <a:cs typeface="Arial"/>
                <a:sym typeface="Arial"/>
              </a:rPr>
              <a:t> cables. It uses </a:t>
            </a:r>
            <a:r>
              <a:rPr lang="en-US" sz="1700" b="1">
                <a:solidFill>
                  <a:schemeClr val="dk1"/>
                </a:solidFill>
                <a:latin typeface="Arial"/>
                <a:ea typeface="Arial"/>
                <a:cs typeface="Arial"/>
                <a:sym typeface="Arial"/>
              </a:rPr>
              <a:t>packet switching</a:t>
            </a:r>
            <a:r>
              <a:rPr lang="en-US" sz="1700">
                <a:solidFill>
                  <a:schemeClr val="dk1"/>
                </a:solidFill>
                <a:latin typeface="Arial"/>
                <a:ea typeface="Arial"/>
                <a:cs typeface="Arial"/>
                <a:sym typeface="Arial"/>
              </a:rPr>
              <a:t> technique to </a:t>
            </a:r>
            <a:r>
              <a:rPr lang="en-US" sz="1700" b="1">
                <a:solidFill>
                  <a:schemeClr val="dk1"/>
                </a:solidFill>
                <a:latin typeface="Arial"/>
                <a:ea typeface="Arial"/>
                <a:cs typeface="Arial"/>
                <a:sym typeface="Arial"/>
              </a:rPr>
              <a:t>receive, store</a:t>
            </a:r>
            <a:r>
              <a:rPr lang="en-US" sz="1700">
                <a:solidFill>
                  <a:schemeClr val="dk1"/>
                </a:solidFill>
                <a:latin typeface="Arial"/>
                <a:ea typeface="Arial"/>
                <a:cs typeface="Arial"/>
                <a:sym typeface="Arial"/>
              </a:rPr>
              <a:t> and </a:t>
            </a:r>
            <a:r>
              <a:rPr lang="en-US" sz="1700" b="1">
                <a:solidFill>
                  <a:schemeClr val="dk1"/>
                </a:solidFill>
                <a:latin typeface="Arial"/>
                <a:ea typeface="Arial"/>
                <a:cs typeface="Arial"/>
                <a:sym typeface="Arial"/>
              </a:rPr>
              <a:t>forward data packets</a:t>
            </a:r>
            <a:r>
              <a:rPr lang="en-US" sz="1700">
                <a:solidFill>
                  <a:schemeClr val="dk1"/>
                </a:solidFill>
                <a:latin typeface="Arial"/>
                <a:ea typeface="Arial"/>
                <a:cs typeface="Arial"/>
                <a:sym typeface="Arial"/>
              </a:rPr>
              <a:t> on the network. The switch maintains a list of network addresses of all the devices connected to it.</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On receiving a packet, it checks the destination address and transmits the packet to the correct port. </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Before forwarding, the packets are checked for collision and other network errors.</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A network switch is a device that operates at the </a:t>
            </a:r>
            <a:r>
              <a:rPr lang="en-US" sz="1700" b="1">
                <a:solidFill>
                  <a:schemeClr val="dk1"/>
                </a:solidFill>
                <a:latin typeface="Arial"/>
                <a:ea typeface="Arial"/>
                <a:cs typeface="Arial"/>
                <a:sym typeface="Arial"/>
              </a:rPr>
              <a:t>Data Link layer</a:t>
            </a:r>
            <a:r>
              <a:rPr lang="en-US" sz="1700">
                <a:solidFill>
                  <a:schemeClr val="dk1"/>
                </a:solidFill>
                <a:latin typeface="Arial"/>
                <a:ea typeface="Arial"/>
                <a:cs typeface="Arial"/>
                <a:sym typeface="Arial"/>
              </a:rPr>
              <a:t> of the OSI model </a:t>
            </a:r>
            <a:endParaRPr sz="1700">
              <a:solidFill>
                <a:schemeClr val="dk1"/>
              </a:solidFill>
              <a:latin typeface="Arial"/>
              <a:ea typeface="Arial"/>
              <a:cs typeface="Arial"/>
              <a:sym typeface="Arial"/>
            </a:endParaRPr>
          </a:p>
          <a:p>
            <a:pPr marL="457200" lvl="0" indent="0" algn="ctr" rtl="0">
              <a:lnSpc>
                <a:spcPct val="100000"/>
              </a:lnSpc>
              <a:spcBef>
                <a:spcPts val="0"/>
              </a:spcBef>
              <a:spcAft>
                <a:spcPts val="0"/>
              </a:spcAft>
              <a:buSzPts val="2800"/>
              <a:buNone/>
            </a:pPr>
            <a:r>
              <a:rPr lang="en-US" sz="2100" b="1">
                <a:solidFill>
                  <a:schemeClr val="dk1"/>
                </a:solidFill>
              </a:rPr>
              <a:t>Router:</a:t>
            </a:r>
            <a:endParaRPr sz="2100" b="1">
              <a:solidFill>
                <a:schemeClr val="dk1"/>
              </a:solidFil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A router is a network layer hardware device that transmits data from one LAN to another if both networks support the same set of protocols. </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So a router is typically connected to at least two LANs and the internet service provider (ISP).</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 It receives its data in the form of packets, which are data frames with their destination address added. Router also strengthens the signals before transmitting them. That is why it is also called repeater.</a:t>
            </a:r>
            <a:endParaRPr sz="2100">
              <a:solidFill>
                <a:schemeClr val="dk1"/>
              </a:solidFill>
            </a:endParaRPr>
          </a:p>
          <a:p>
            <a:pPr marL="457200" lvl="0" indent="0" algn="ctr" rtl="0">
              <a:lnSpc>
                <a:spcPct val="100000"/>
              </a:lnSpc>
              <a:spcBef>
                <a:spcPts val="0"/>
              </a:spcBef>
              <a:spcAft>
                <a:spcPts val="0"/>
              </a:spcAft>
              <a:buSzPts val="2800"/>
              <a:buNone/>
            </a:pPr>
            <a:endParaRPr sz="1100">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11"/>
          <p:cNvSpPr txBox="1">
            <a:spLocks noGrp="1"/>
          </p:cNvSpPr>
          <p:nvPr>
            <p:ph type="subTitle" idx="1"/>
          </p:nvPr>
        </p:nvSpPr>
        <p:spPr>
          <a:xfrm>
            <a:off x="245325" y="98700"/>
            <a:ext cx="8617500" cy="5540100"/>
          </a:xfrm>
          <a:prstGeom prst="rect">
            <a:avLst/>
          </a:prstGeom>
          <a:noFill/>
          <a:ln>
            <a:noFill/>
          </a:ln>
        </p:spPr>
        <p:txBody>
          <a:bodyPr spcFirstLastPara="1" wrap="square" lIns="91425" tIns="91425" rIns="91425" bIns="91425" anchor="t" anchorCtr="0">
            <a:normAutofit/>
          </a:bodyPr>
          <a:lstStyle/>
          <a:p>
            <a:pPr marL="457200" lvl="0" indent="-260350" algn="ctr" rtl="0">
              <a:lnSpc>
                <a:spcPct val="100000"/>
              </a:lnSpc>
              <a:spcBef>
                <a:spcPts val="0"/>
              </a:spcBef>
              <a:spcAft>
                <a:spcPts val="0"/>
              </a:spcAft>
              <a:buClr>
                <a:schemeClr val="dk1"/>
              </a:buClr>
              <a:buSzPts val="500"/>
              <a:buChar char="●"/>
            </a:pPr>
            <a:r>
              <a:rPr lang="en-US" sz="2300" b="1">
                <a:solidFill>
                  <a:schemeClr val="dk1"/>
                </a:solidFill>
              </a:rPr>
              <a:t>Gateway:</a:t>
            </a:r>
            <a:endParaRPr sz="2300" b="1">
              <a:solidFill>
                <a:schemeClr val="dk1"/>
              </a:solidFil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The gateway operates at the </a:t>
            </a:r>
            <a:r>
              <a:rPr lang="en-US" sz="1700" b="1">
                <a:solidFill>
                  <a:schemeClr val="dk1"/>
                </a:solidFill>
                <a:latin typeface="Arial"/>
                <a:ea typeface="Arial"/>
                <a:cs typeface="Arial"/>
                <a:sym typeface="Arial"/>
              </a:rPr>
              <a:t>network layer (Layer 3)</a:t>
            </a:r>
            <a:r>
              <a:rPr lang="en-US" sz="1700">
                <a:solidFill>
                  <a:schemeClr val="dk1"/>
                </a:solidFill>
                <a:latin typeface="Arial"/>
                <a:ea typeface="Arial"/>
                <a:cs typeface="Arial"/>
                <a:sym typeface="Arial"/>
              </a:rPr>
              <a:t> of the OSI Model. The gateway is used when transmitting packets. When packets are sent over a network, the destination IP address is examined.</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b="1">
                <a:solidFill>
                  <a:schemeClr val="dk1"/>
                </a:solidFill>
                <a:latin typeface="Arial"/>
                <a:ea typeface="Arial"/>
                <a:cs typeface="Arial"/>
                <a:sym typeface="Arial"/>
              </a:rPr>
              <a:t>Gateway</a:t>
            </a:r>
            <a:r>
              <a:rPr lang="en-US" sz="1700">
                <a:solidFill>
                  <a:schemeClr val="dk1"/>
                </a:solidFill>
                <a:latin typeface="Arial"/>
                <a:ea typeface="Arial"/>
                <a:cs typeface="Arial"/>
                <a:sym typeface="Arial"/>
              </a:rPr>
              <a:t> is a network device used to connect two or more dissimilar networks.</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b="1">
                <a:solidFill>
                  <a:schemeClr val="dk1"/>
                </a:solidFill>
                <a:latin typeface="Arial"/>
                <a:ea typeface="Arial"/>
                <a:cs typeface="Arial"/>
                <a:sym typeface="Arial"/>
              </a:rPr>
              <a:t>Gateway</a:t>
            </a:r>
            <a:r>
              <a:rPr lang="en-US" sz="1700">
                <a:solidFill>
                  <a:schemeClr val="dk1"/>
                </a:solidFill>
                <a:latin typeface="Arial"/>
                <a:ea typeface="Arial"/>
                <a:cs typeface="Arial"/>
                <a:sym typeface="Arial"/>
              </a:rPr>
              <a:t> uses </a:t>
            </a:r>
            <a:r>
              <a:rPr lang="en-US" sz="1700" b="1">
                <a:solidFill>
                  <a:schemeClr val="dk1"/>
                </a:solidFill>
                <a:latin typeface="Arial"/>
                <a:ea typeface="Arial"/>
                <a:cs typeface="Arial"/>
                <a:sym typeface="Arial"/>
              </a:rPr>
              <a:t>packet switching</a:t>
            </a:r>
            <a:r>
              <a:rPr lang="en-US" sz="1700">
                <a:solidFill>
                  <a:schemeClr val="dk1"/>
                </a:solidFill>
                <a:latin typeface="Arial"/>
                <a:ea typeface="Arial"/>
                <a:cs typeface="Arial"/>
                <a:sym typeface="Arial"/>
              </a:rPr>
              <a:t> technique to transmit data from one network to another. </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It is similar to a </a:t>
            </a:r>
            <a:r>
              <a:rPr lang="en-US" sz="1700" b="1">
                <a:solidFill>
                  <a:schemeClr val="dk1"/>
                </a:solidFill>
                <a:latin typeface="Arial"/>
                <a:ea typeface="Arial"/>
                <a:cs typeface="Arial"/>
                <a:sym typeface="Arial"/>
              </a:rPr>
              <a:t>router</a:t>
            </a:r>
            <a:r>
              <a:rPr lang="en-US" sz="1700">
                <a:solidFill>
                  <a:schemeClr val="dk1"/>
                </a:solidFill>
                <a:latin typeface="Arial"/>
                <a:ea typeface="Arial"/>
                <a:cs typeface="Arial"/>
                <a:sym typeface="Arial"/>
              </a:rPr>
              <a:t>, the only difference being router can transmit data only over networks that use same protocols.</a:t>
            </a:r>
            <a:endParaRPr sz="1700">
              <a:solidFill>
                <a:schemeClr val="dk1"/>
              </a:solidFill>
              <a:latin typeface="Arial"/>
              <a:ea typeface="Arial"/>
              <a:cs typeface="Arial"/>
              <a:sym typeface="Arial"/>
            </a:endParaRPr>
          </a:p>
          <a:p>
            <a:pPr marL="457200" lvl="0" indent="0" algn="ctr" rtl="0">
              <a:lnSpc>
                <a:spcPct val="100000"/>
              </a:lnSpc>
              <a:spcBef>
                <a:spcPts val="0"/>
              </a:spcBef>
              <a:spcAft>
                <a:spcPts val="0"/>
              </a:spcAft>
              <a:buSzPts val="2800"/>
              <a:buNone/>
            </a:pPr>
            <a:endParaRPr sz="2300">
              <a:solidFill>
                <a:schemeClr val="dk1"/>
              </a:solidFill>
            </a:endParaRPr>
          </a:p>
          <a:p>
            <a:pPr marL="457200" lvl="0" indent="-260350" algn="ctr" rtl="0">
              <a:lnSpc>
                <a:spcPct val="100000"/>
              </a:lnSpc>
              <a:spcBef>
                <a:spcPts val="0"/>
              </a:spcBef>
              <a:spcAft>
                <a:spcPts val="0"/>
              </a:spcAft>
              <a:buClr>
                <a:schemeClr val="dk1"/>
              </a:buClr>
              <a:buSzPts val="500"/>
              <a:buChar char="●"/>
            </a:pPr>
            <a:r>
              <a:rPr lang="en-US" sz="2300" b="1">
                <a:solidFill>
                  <a:schemeClr val="dk1"/>
                </a:solidFill>
              </a:rPr>
              <a:t>Access Point:</a:t>
            </a:r>
            <a:endParaRPr sz="2300" b="1">
              <a:solidFill>
                <a:schemeClr val="dk1"/>
              </a:solidFil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An Access Point is a Layer 2 device and therefore works on Layers 1 and 2. </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While an access point (AP) can technically involve either a wired or wireless connection, it commonly means a wireless device. </a:t>
            </a:r>
            <a:endParaRPr sz="1700">
              <a:solidFill>
                <a:schemeClr val="dk1"/>
              </a:solidFill>
              <a:latin typeface="Arial"/>
              <a:ea typeface="Arial"/>
              <a:cs typeface="Arial"/>
              <a:sym typeface="Arial"/>
            </a:endParaRPr>
          </a:p>
          <a:p>
            <a:pPr marL="457200" lvl="0" indent="-336550" algn="ctr" rtl="0">
              <a:lnSpc>
                <a:spcPct val="10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Wireless access points (WAPs) consist of a transmitter and receiver (transceiver) device used to create a wireless LAN (WLAN). Access points typically are separate network devices with a built-in antenna, transmitter and adapter. </a:t>
            </a:r>
            <a:endParaRPr sz="17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1806</TotalTime>
  <Words>5923</Words>
  <Application>Microsoft Office PowerPoint</Application>
  <PresentationFormat>On-screen Show (4:3)</PresentationFormat>
  <Paragraphs>785</Paragraphs>
  <Slides>114</Slides>
  <Notes>110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114</vt:i4>
      </vt:variant>
    </vt:vector>
  </HeadingPairs>
  <TitlesOfParts>
    <vt:vector size="120" baseType="lpstr">
      <vt:lpstr>Arial</vt:lpstr>
      <vt:lpstr>Noto Sans Symbols</vt:lpstr>
      <vt:lpstr>Tahoma</vt:lpstr>
      <vt:lpstr>Calibri</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Wide Area Networks (WANs):</vt:lpstr>
      <vt:lpstr>PowerPoint Presentation</vt:lpstr>
      <vt:lpstr>PowerPoint Presentation</vt:lpstr>
      <vt:lpstr>Wireless networks: </vt:lpstr>
      <vt:lpstr>Types of wireless networks </vt:lpstr>
      <vt:lpstr>Contin....</vt:lpstr>
      <vt:lpstr>Network software </vt:lpstr>
      <vt:lpstr>PowerPoint Presentation</vt:lpstr>
      <vt:lpstr>PowerPoint Presentation</vt:lpstr>
      <vt:lpstr>PowerPoint Presentation</vt:lpstr>
      <vt:lpstr>PowerPoint Presentation</vt:lpstr>
      <vt:lpstr>PowerPoint Presentation</vt:lpstr>
      <vt:lpstr>Design issues for the Network layers</vt:lpstr>
      <vt:lpstr>Contin....</vt:lpstr>
      <vt:lpstr>Contin....</vt:lpstr>
      <vt:lpstr>Network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TCP/IP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Architectures:</vt:lpstr>
      <vt:lpstr>1.Client-Server</vt:lpstr>
      <vt:lpstr>2.Peer To Peer</vt:lpstr>
      <vt:lpstr>3.Hybrid</vt:lpstr>
      <vt:lpstr>Network Devices</vt:lpstr>
      <vt:lpstr>PowerPoint Presentation</vt:lpstr>
      <vt:lpstr>PowerPoint Presentation</vt:lpstr>
      <vt:lpstr>PowerPoint Presentation</vt:lpstr>
      <vt:lpstr>PowerPoint Presentation</vt:lpstr>
      <vt:lpstr>PowerPoint Presentation</vt:lpstr>
      <vt:lpstr>Line Coding Schemes:</vt:lpstr>
      <vt:lpstr>Unipolar </vt:lpstr>
      <vt:lpstr>Polar </vt:lpstr>
      <vt:lpstr>PowerPoint Presentation</vt:lpstr>
      <vt:lpstr>PowerPoint Presentation</vt:lpstr>
      <vt:lpstr>PowerPoint Presentation</vt:lpstr>
      <vt:lpstr>PowerPoint Presentation</vt:lpstr>
      <vt:lpstr>PowerPoint Presentation</vt:lpstr>
      <vt:lpstr>Spread spectrum </vt:lpstr>
      <vt:lpstr>Frequency Hopping Spread Spectrum (FHSS) </vt:lpstr>
      <vt:lpstr>2. Direct Sequence Spread Spectrum (DSSS).</vt:lpstr>
      <vt:lpstr>Differences Between FHSS vs. DSSS </vt:lpstr>
      <vt:lpstr>Differences Between FHSS vs. DSSS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507-7</dc:creator>
  <cp:lastModifiedBy>computer dept</cp:lastModifiedBy>
  <cp:revision>11</cp:revision>
  <dcterms:modified xsi:type="dcterms:W3CDTF">2025-07-22T05:11:53Z</dcterms:modified>
</cp:coreProperties>
</file>